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56" r:id="rId5"/>
    <p:sldId id="257" r:id="rId6"/>
    <p:sldId id="258" r:id="rId7"/>
    <p:sldId id="276" r:id="rId8"/>
    <p:sldId id="261" r:id="rId9"/>
    <p:sldId id="278" r:id="rId10"/>
    <p:sldId id="279" r:id="rId11"/>
    <p:sldId id="280" r:id="rId12"/>
    <p:sldId id="282" r:id="rId13"/>
    <p:sldId id="281" r:id="rId14"/>
    <p:sldId id="260" r:id="rId15"/>
    <p:sldId id="273" r:id="rId16"/>
    <p:sldId id="271" r:id="rId17"/>
    <p:sldId id="269" r:id="rId18"/>
    <p:sldId id="264" r:id="rId19"/>
    <p:sldId id="270" r:id="rId20"/>
    <p:sldId id="265" r:id="rId21"/>
    <p:sldId id="266" r:id="rId22"/>
    <p:sldId id="267" r:id="rId23"/>
    <p:sldId id="275"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8"/>
  </p:normalViewPr>
  <p:slideViewPr>
    <p:cSldViewPr snapToGrid="0">
      <p:cViewPr varScale="1">
        <p:scale>
          <a:sx n="103" d="100"/>
          <a:sy n="103" d="100"/>
        </p:scale>
        <p:origin x="138" y="360"/>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a:noFill/>
        </a:ln>
      </dgm:spPr>
      <dgm:t>
        <a:bodyPr lIns="182880" tIns="182880" rIns="182880" bIns="182880"/>
        <a:lstStyle/>
        <a:p>
          <a:pPr marL="0" algn="ctr" rtl="0">
            <a:buNone/>
          </a:pPr>
          <a:r>
            <a:rPr lang="en-US" sz="1400" dirty="0">
              <a:latin typeface="Tenorite" pitchFamily="2" charset="0"/>
            </a:rPr>
            <a:t>Deploy strategic networks with compelling e-business needs</a:t>
          </a:r>
        </a:p>
      </dgm:t>
    </dgm:pt>
    <dgm:pt modelId="{BCBC007E-0269-421B-9C41-DE26D5C3A822}" type="parTrans" cxnId="{711E093C-AD42-45A4-8D40-A2D39702062E}">
      <dgm:prSet/>
      <dgm:spPr/>
      <dgm:t>
        <a:bodyPr/>
        <a:lstStyle/>
        <a:p>
          <a:endParaRPr lang="en-US">
            <a:latin typeface="Tenorite" pitchFamily="2" charset="0"/>
          </a:endParaRPr>
        </a:p>
      </dgm:t>
    </dgm:pt>
    <dgm:pt modelId="{80230EB7-7230-4881-A631-309C07417378}" type="sibTrans" cxnId="{711E093C-AD42-45A4-8D40-A2D39702062E}">
      <dgm:prSet/>
      <dgm:spPr/>
      <dgm:t>
        <a:bodyPr/>
        <a:lstStyle/>
        <a:p>
          <a:endParaRPr lang="en-US">
            <a:latin typeface="Tenorite" pitchFamily="2" charset="0"/>
          </a:endParaRPr>
        </a:p>
      </dgm:t>
    </dgm:pt>
    <dgm:pt modelId="{73D947E0-108F-4D20-A71E-3CF329F97212}">
      <dgm:prSet phldr="0"/>
      <dgm:spPr>
        <a:solidFill>
          <a:schemeClr val="accent1"/>
        </a:solidFill>
        <a:ln>
          <a:noFill/>
        </a:ln>
      </dgm:spPr>
      <dgm:t>
        <a:bodyPr/>
        <a:lstStyle/>
        <a:p>
          <a:pPr marL="0" algn="ctr" rtl="0">
            <a:buNone/>
          </a:pPr>
          <a:r>
            <a:rPr lang="en-US" sz="2000" dirty="0">
              <a:latin typeface="Tenorite" pitchFamily="2" charset="0"/>
            </a:rPr>
            <a:t>Planning</a:t>
          </a: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400" dirty="0">
              <a:latin typeface="Tenorite" pitchFamily="2" charset="0"/>
            </a:rPr>
            <a:t>Synergize scalable </a:t>
          </a:r>
          <a:br>
            <a:rPr lang="en-US" sz="1400" dirty="0">
              <a:latin typeface="Tenorite" pitchFamily="2" charset="0"/>
            </a:rPr>
          </a:br>
          <a:r>
            <a:rPr lang="en-US" sz="1400" dirty="0">
              <a:latin typeface="Tenorite" pitchFamily="2" charset="0"/>
            </a:rPr>
            <a:t>e-commerce</a:t>
          </a: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Marketing</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en-US" sz="1400" dirty="0">
              <a:latin typeface="Tenorite" pitchFamily="2" charset="0"/>
            </a:rPr>
            <a:t>Disseminate standardized metrics</a:t>
          </a:r>
        </a:p>
      </dgm:t>
    </dgm:pt>
    <dgm:pt modelId="{D5A17F6B-93F5-442B-938A-0F38C281BE88}" type="parTrans" cxnId="{5A5BA622-5DEB-48B9-88D9-C1DE36C711E5}">
      <dgm:prSet/>
      <dgm:spPr/>
      <dgm:t>
        <a:bodyPr/>
        <a:lstStyle/>
        <a:p>
          <a:endParaRPr lang="en-US">
            <a:latin typeface="Tenorite" pitchFamily="2" charset="0"/>
          </a:endParaRPr>
        </a:p>
      </dgm:t>
    </dgm:pt>
    <dgm:pt modelId="{1D87A0A5-8024-4710-846B-D5BFAC785107}" type="sibTrans" cxnId="{5A5BA622-5DEB-48B9-88D9-C1DE36C711E5}">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dirty="0">
              <a:latin typeface="Tenorite" pitchFamily="2" charset="0"/>
            </a:rPr>
            <a:t>Design</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dirty="0">
              <a:latin typeface="Tenorite" pitchFamily="2" charset="0"/>
            </a:rPr>
            <a:t>Coordinate</a:t>
          </a:r>
        </a:p>
      </dgm:t>
    </dgm:pt>
    <dgm:pt modelId="{1E4DD98E-100E-46B7-B24A-408BBF69E9FA}" type="parTrans" cxnId="{51563A4F-C0EB-47D6-B5BC-47A4E599AD4B}">
      <dgm:prSet/>
      <dgm:spPr/>
      <dgm:t>
        <a:bodyPr/>
        <a:lstStyle/>
        <a:p>
          <a:endParaRPr lang="en-US">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dirty="0">
              <a:latin typeface="Tenorite" pitchFamily="2" charset="0"/>
            </a:rPr>
            <a:t>Foster holistically superior methodologies</a:t>
          </a:r>
        </a:p>
      </dgm:t>
    </dgm:pt>
    <dgm:pt modelId="{39522508-BC4E-4DD5-A744-AFEFFE36DB74}" type="parTrans" cxnId="{F942F56C-9025-4AA1-9B36-C5AE0A93B0F5}">
      <dgm:prSet/>
      <dgm:spPr/>
      <dgm:t>
        <a:bodyPr/>
        <a:lstStyle/>
        <a:p>
          <a:endParaRPr lang="en-US">
            <a:latin typeface="Tenorite" pitchFamily="2" charset="0"/>
          </a:endParaRPr>
        </a:p>
      </dgm:t>
    </dgm:pt>
    <dgm:pt modelId="{97624CC8-6315-4683-B26C-C30D552DA5A6}" type="sibTrans" cxnId="{F942F56C-9025-4AA1-9B36-C5AE0A93B0F5}">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dirty="0">
              <a:latin typeface="Tenorite" pitchFamily="2" charset="0"/>
            </a:rPr>
            <a:t>Launch</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Strategy</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566CA0B6-95FF-3A46-BF54-8E3C5843F883}">
      <dgm:prSet phldr="0" custT="1"/>
      <dgm:spPr>
        <a:solidFill>
          <a:schemeClr val="accent1"/>
        </a:solidFill>
        <a:ln>
          <a:noFill/>
        </a:ln>
      </dgm:spPr>
      <dgm:t>
        <a:bodyPr/>
        <a:lstStyle/>
        <a:p>
          <a:pPr marL="0" algn="ctr">
            <a:buNone/>
          </a:pPr>
          <a:r>
            <a:rPr lang="en-US" sz="1400" dirty="0">
              <a:latin typeface="Tenorite" pitchFamily="2" charset="0"/>
            </a:rPr>
            <a:t>e-business applications</a:t>
          </a:r>
        </a:p>
      </dgm:t>
    </dgm:pt>
    <dgm:pt modelId="{C117508E-3024-E449-BAAE-1987AA32AD71}" type="parTrans" cxnId="{C499AF16-4A28-D448-9A77-B8BAAF4098DA}">
      <dgm:prSet/>
      <dgm:spPr/>
      <dgm:t>
        <a:bodyPr/>
        <a:lstStyle/>
        <a:p>
          <a:endParaRPr lang="en-US"/>
        </a:p>
      </dgm:t>
    </dgm:pt>
    <dgm:pt modelId="{0B3040D4-47C6-DA43-932A-AD2F185F5C5E}" type="sibTrans" cxnId="{C499AF16-4A28-D448-9A77-B8BAAF4098DA}">
      <dgm:prSet/>
      <dgm:spPr/>
      <dgm:t>
        <a:bodyPr/>
        <a:lstStyle/>
        <a:p>
          <a:endParaRPr lang="en-US"/>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C499AF16-4A28-D448-9A77-B8BAAF4098DA}" srcId="{E9682B4F-0217-4B50-923E-C104AA24290F}" destId="{566CA0B6-95FF-3A46-BF54-8E3C5843F883}" srcOrd="1" destOrd="0" parTransId="{C117508E-3024-E449-BAAE-1987AA32AD71}" sibTransId="{0B3040D4-47C6-DA43-932A-AD2F185F5C5E}"/>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946C164A-769F-8147-A19A-97A93F0144C2}" type="presOf" srcId="{566CA0B6-95FF-3A46-BF54-8E3C5843F883}" destId="{434ABADC-97F5-A547-823D-7594A86D79D3}" srcOrd="0" destOrd="2"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921076E0-4A47-034F-AF33-2E67CCE6BD8C}" type="presOf" srcId="{566CA0B6-95FF-3A46-BF54-8E3C5843F883}" destId="{BC636E4B-34B9-8543-A308-00E0D1B0D2F9}" srcOrd="1" destOrd="2"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0" dirty="0">
              <a:solidFill>
                <a:schemeClr val="bg1"/>
              </a:solidFill>
              <a:latin typeface="Tenorite" pitchFamily="2" charset="0"/>
            </a:rPr>
            <a:t>Deploy strategic networks with compelling e-business needs</a:t>
          </a:r>
          <a:endParaRPr lang="en-US" b="1" dirty="0">
            <a:solidFill>
              <a:schemeClr val="bg1"/>
            </a:solidFill>
            <a:latin typeface="Tenorite" pitchFamily="2" charset="0"/>
          </a:endParaRPr>
        </a:p>
      </dgm:t>
    </dgm:pt>
    <dgm:pt modelId="{78CB0E27-958C-4066-A189-8B36505E8204}" type="parTrans" cxnId="{15319551-A9EA-462E-845B-E5251E84291F}">
      <dgm:prSet/>
      <dgm:spPr/>
      <dgm:t>
        <a:bodyPr/>
        <a:lstStyle/>
        <a:p>
          <a:endParaRPr lang="en-US">
            <a:solidFill>
              <a:schemeClr val="bg1"/>
            </a:solidFill>
          </a:endParaRPr>
        </a:p>
      </dgm:t>
    </dgm:pt>
    <dgm:pt modelId="{70E4A1D3-514E-4327-991D-5CC9C6B41885}" type="sibTrans" cxnId="{15319551-A9EA-462E-845B-E5251E84291F}">
      <dgm:prSet/>
      <dgm:spPr/>
      <dgm:t>
        <a:bodyPr/>
        <a:lstStyle/>
        <a:p>
          <a:endParaRPr lang="en-US">
            <a:solidFill>
              <a:schemeClr val="bg1"/>
            </a:solidFill>
          </a:endParaRPr>
        </a:p>
      </dgm:t>
    </dgm:pt>
    <dgm:pt modelId="{58FF46FB-368D-4E9C-A650-0513B8879DA8}">
      <dgm:prSet phldr="0"/>
      <dgm:spPr/>
      <dgm:t>
        <a:bodyPr/>
        <a:lstStyle/>
        <a:p>
          <a:pPr>
            <a:defRPr b="1"/>
          </a:pPr>
          <a:r>
            <a:rPr lang="en-US" b="1" dirty="0">
              <a:solidFill>
                <a:schemeClr val="bg1"/>
              </a:solidFill>
              <a:latin typeface="Tenorite" pitchFamily="2" charset="0"/>
            </a:rPr>
            <a:t>Sep 20XX</a:t>
          </a:r>
        </a:p>
      </dgm:t>
    </dgm:pt>
    <dgm:pt modelId="{11DFA284-5E99-474D-BF05-364A45269DC7}" type="parTrans" cxnId="{C5645B39-CB65-4A0A-B369-E455C3B827C3}">
      <dgm:prSet/>
      <dgm:spPr/>
      <dgm:t>
        <a:bodyPr/>
        <a:lstStyle/>
        <a:p>
          <a:endParaRPr lang="en-US">
            <a:solidFill>
              <a:schemeClr val="bg1"/>
            </a:solidFill>
          </a:endParaRPr>
        </a:p>
      </dgm:t>
    </dgm:pt>
    <dgm:pt modelId="{CFA40740-0682-470C-AD5A-CFF53CD12BD2}" type="sibTrans" cxnId="{C5645B39-CB65-4A0A-B369-E455C3B827C3}">
      <dgm:prSet/>
      <dgm:spPr/>
      <dgm:t>
        <a:bodyPr/>
        <a:lstStyle/>
        <a:p>
          <a:endParaRPr lang="en-US">
            <a:solidFill>
              <a:schemeClr val="bg1"/>
            </a:solidFill>
          </a:endParaRPr>
        </a:p>
      </dgm:t>
    </dgm:pt>
    <dgm:pt modelId="{9A875394-CA1E-4432-AEEB-9054FCFF5E0E}">
      <dgm:prSet phldr="0"/>
      <dgm:spPr/>
      <dgm:t>
        <a:bodyPr/>
        <a:lstStyle/>
        <a:p>
          <a:r>
            <a:rPr lang="en-US" b="0" dirty="0">
              <a:solidFill>
                <a:schemeClr val="bg1"/>
              </a:solidFill>
              <a:latin typeface="Tenorite" pitchFamily="2" charset="0"/>
            </a:rPr>
            <a:t>Synergize scalable</a:t>
          </a:r>
          <a:br>
            <a:rPr lang="en-US" b="0" dirty="0">
              <a:solidFill>
                <a:schemeClr val="bg1"/>
              </a:solidFill>
              <a:latin typeface="Tenorite" pitchFamily="2" charset="0"/>
            </a:rPr>
          </a:br>
          <a:r>
            <a:rPr lang="en-US" b="0" dirty="0">
              <a:solidFill>
                <a:schemeClr val="bg1"/>
              </a:solidFill>
              <a:latin typeface="Tenorite" pitchFamily="2" charset="0"/>
            </a:rPr>
            <a:t>e-commerce</a:t>
          </a:r>
        </a:p>
      </dgm:t>
    </dgm:pt>
    <dgm:pt modelId="{FCC92BDD-6EA3-421D-9DA8-7D3A12D003B6}" type="parTrans" cxnId="{B659504B-18E4-4D89-A17C-34ABB280AE52}">
      <dgm:prSet/>
      <dgm:spPr/>
      <dgm:t>
        <a:bodyPr/>
        <a:lstStyle/>
        <a:p>
          <a:endParaRPr lang="en-US">
            <a:solidFill>
              <a:schemeClr val="bg1"/>
            </a:solidFill>
          </a:endParaRPr>
        </a:p>
      </dgm:t>
    </dgm:pt>
    <dgm:pt modelId="{0314452B-82A0-42F4-9551-DF00CFFC3580}" type="sibTrans" cxnId="{B659504B-18E4-4D89-A17C-34ABB280AE52}">
      <dgm:prSet/>
      <dgm:spPr/>
      <dgm:t>
        <a:bodyPr/>
        <a:lstStyle/>
        <a:p>
          <a:endParaRPr lang="en-US">
            <a:solidFill>
              <a:schemeClr val="bg1"/>
            </a:solidFill>
          </a:endParaRPr>
        </a:p>
      </dgm:t>
    </dgm:pt>
    <dgm:pt modelId="{D05E1923-5021-40F7-B4EF-E582E23A699D}">
      <dgm:prSet phldr="0"/>
      <dgm:spPr/>
      <dgm:t>
        <a:bodyPr/>
        <a:lstStyle/>
        <a:p>
          <a:pPr>
            <a:defRPr b="1"/>
          </a:pPr>
          <a:r>
            <a:rPr lang="en-US" b="1" dirty="0">
              <a:solidFill>
                <a:schemeClr val="bg1"/>
              </a:solidFill>
              <a:latin typeface="Tenorite" pitchFamily="2" charset="0"/>
            </a:rPr>
            <a:t>Nov 20XX</a:t>
          </a:r>
        </a:p>
      </dgm:t>
    </dgm:pt>
    <dgm:pt modelId="{FD6C5CD2-9CED-4BE6-89CD-A5A5CCE63B3E}" type="parTrans" cxnId="{72C4D6D9-419A-42C1-A76D-84599F65BB08}">
      <dgm:prSet/>
      <dgm:spPr/>
      <dgm:t>
        <a:bodyPr/>
        <a:lstStyle/>
        <a:p>
          <a:endParaRPr lang="en-US">
            <a:solidFill>
              <a:schemeClr val="bg1"/>
            </a:solidFill>
          </a:endParaRPr>
        </a:p>
      </dgm:t>
    </dgm:pt>
    <dgm:pt modelId="{F020958C-EF86-4274-85F9-318F2792F7B6}" type="sibTrans" cxnId="{72C4D6D9-419A-42C1-A76D-84599F65BB08}">
      <dgm:prSet/>
      <dgm:spPr/>
      <dgm:t>
        <a:bodyPr/>
        <a:lstStyle/>
        <a:p>
          <a:endParaRPr lang="en-US">
            <a:solidFill>
              <a:schemeClr val="bg1"/>
            </a:solidFill>
          </a:endParaRPr>
        </a:p>
      </dgm:t>
    </dgm:pt>
    <dgm:pt modelId="{579089A8-5362-4BA4-9163-D19228C1808F}">
      <dgm:prSet phldr="0"/>
      <dgm:spPr/>
      <dgm:t>
        <a:bodyPr/>
        <a:lstStyle/>
        <a:p>
          <a:r>
            <a:rPr lang="en-US" b="0" dirty="0">
              <a:solidFill>
                <a:schemeClr val="bg1"/>
              </a:solidFill>
              <a:latin typeface="Tenorite" pitchFamily="2" charset="0"/>
            </a:rPr>
            <a:t>Disseminate standardized metrics</a:t>
          </a:r>
        </a:p>
      </dgm:t>
    </dgm:pt>
    <dgm:pt modelId="{FB2DEB6E-B29F-4E51-960A-23ECC62EBF38}" type="parTrans" cxnId="{4876CF51-F110-4E25-8FD4-08D25B4B0AB8}">
      <dgm:prSet/>
      <dgm:spPr/>
      <dgm:t>
        <a:bodyPr/>
        <a:lstStyle/>
        <a:p>
          <a:endParaRPr lang="en-US">
            <a:solidFill>
              <a:schemeClr val="bg1"/>
            </a:solidFill>
          </a:endParaRPr>
        </a:p>
      </dgm:t>
    </dgm:pt>
    <dgm:pt modelId="{1C5328B1-AC18-4CF7-A034-BB0592F4A2A1}" type="sibTrans" cxnId="{4876CF51-F110-4E25-8FD4-08D25B4B0AB8}">
      <dgm:prSet/>
      <dgm:spPr/>
      <dgm:t>
        <a:bodyPr/>
        <a:lstStyle/>
        <a:p>
          <a:endParaRPr lang="en-US">
            <a:solidFill>
              <a:schemeClr val="bg1"/>
            </a:solidFill>
          </a:endParaRPr>
        </a:p>
      </dgm:t>
    </dgm:pt>
    <dgm:pt modelId="{FA8F44BD-C8C7-462C-9756-1EC498E86842}">
      <dgm:prSet phldr="0"/>
      <dgm:spPr/>
      <dgm:t>
        <a:bodyPr/>
        <a:lstStyle/>
        <a:p>
          <a:pPr algn="l">
            <a:defRPr b="1"/>
          </a:pPr>
          <a:r>
            <a:rPr lang="en-US" b="1" dirty="0">
              <a:solidFill>
                <a:schemeClr val="bg1"/>
              </a:solidFill>
              <a:latin typeface="Tenorite" pitchFamily="2" charset="0"/>
            </a:rPr>
            <a:t>Jan 20XX</a:t>
          </a:r>
        </a:p>
      </dgm:t>
    </dgm:pt>
    <dgm:pt modelId="{F47063EE-4B58-4EDE-A4F2-A4BD81B82F21}" type="parTrans" cxnId="{0D51BD2E-4619-469B-B233-EBAC3D4D0BA6}">
      <dgm:prSet/>
      <dgm:spPr/>
      <dgm:t>
        <a:bodyPr/>
        <a:lstStyle/>
        <a:p>
          <a:endParaRPr lang="en-US">
            <a:solidFill>
              <a:schemeClr val="bg1"/>
            </a:solidFill>
          </a:endParaRPr>
        </a:p>
      </dgm:t>
    </dgm:pt>
    <dgm:pt modelId="{8C8A9736-03DA-4B1C-A590-10B4AD89452B}" type="sibTrans" cxnId="{0D51BD2E-4619-469B-B233-EBAC3D4D0BA6}">
      <dgm:prSet/>
      <dgm:spPr/>
      <dgm:t>
        <a:bodyPr/>
        <a:lstStyle/>
        <a:p>
          <a:endParaRPr lang="en-US">
            <a:solidFill>
              <a:schemeClr val="bg1"/>
            </a:solidFill>
          </a:endParaRPr>
        </a:p>
      </dgm:t>
    </dgm:pt>
    <dgm:pt modelId="{EFEB4D61-3A9C-4140-977F-3C3F5C9EE9D1}">
      <dgm:prSet phldr="0"/>
      <dgm:spPr/>
      <dgm:t>
        <a:bodyPr/>
        <a:lstStyle/>
        <a:p>
          <a:r>
            <a:rPr lang="en-US" b="0" dirty="0">
              <a:solidFill>
                <a:schemeClr val="bg1"/>
              </a:solidFill>
              <a:latin typeface="Tenorite" pitchFamily="2" charset="0"/>
            </a:rPr>
            <a:t>Coordinate e-business applications</a:t>
          </a:r>
        </a:p>
      </dgm:t>
    </dgm:pt>
    <dgm:pt modelId="{57D352E4-0431-4F68-B8F1-61BFA34799AA}" type="parTrans" cxnId="{1B32EF2C-9DB5-4504-A9DA-B4956CC00208}">
      <dgm:prSet/>
      <dgm:spPr/>
      <dgm:t>
        <a:bodyPr/>
        <a:lstStyle/>
        <a:p>
          <a:endParaRPr lang="en-US">
            <a:solidFill>
              <a:schemeClr val="bg1"/>
            </a:solidFill>
          </a:endParaRPr>
        </a:p>
      </dgm:t>
    </dgm:pt>
    <dgm:pt modelId="{0ECC32B6-1E7C-4AA4-9DBF-D69B7C5E64A9}" type="sibTrans" cxnId="{1B32EF2C-9DB5-4504-A9DA-B4956CC00208}">
      <dgm:prSet/>
      <dgm:spPr/>
      <dgm:t>
        <a:bodyPr/>
        <a:lstStyle/>
        <a:p>
          <a:endParaRPr lang="en-US">
            <a:solidFill>
              <a:schemeClr val="bg1"/>
            </a:solidFill>
          </a:endParaRPr>
        </a:p>
      </dgm:t>
    </dgm:pt>
    <dgm:pt modelId="{8BAB5E6F-A65E-41DB-A296-0818B0E49F7C}">
      <dgm:prSet phldr="0"/>
      <dgm:spPr/>
      <dgm:t>
        <a:bodyPr/>
        <a:lstStyle/>
        <a:p>
          <a:pPr>
            <a:defRPr b="1"/>
          </a:pPr>
          <a:r>
            <a:rPr lang="en-US" b="1" dirty="0">
              <a:solidFill>
                <a:schemeClr val="bg1"/>
              </a:solidFill>
              <a:latin typeface="Tenorite" pitchFamily="2" charset="0"/>
            </a:rPr>
            <a:t>March 20XX</a:t>
          </a:r>
        </a:p>
      </dgm:t>
    </dgm:pt>
    <dgm:pt modelId="{886842C6-3EFC-4BE7-B417-415595758830}" type="parTrans" cxnId="{66B49C6C-FAFD-47B4-BF22-05A295C23D4E}">
      <dgm:prSet/>
      <dgm:spPr/>
      <dgm:t>
        <a:bodyPr/>
        <a:lstStyle/>
        <a:p>
          <a:endParaRPr lang="en-US">
            <a:solidFill>
              <a:schemeClr val="bg1"/>
            </a:solidFill>
          </a:endParaRPr>
        </a:p>
      </dgm:t>
    </dgm:pt>
    <dgm:pt modelId="{B407F4C3-8FC9-4E91-A0EC-6B33713CC9A5}" type="sibTrans" cxnId="{66B49C6C-FAFD-47B4-BF22-05A295C23D4E}">
      <dgm:prSet/>
      <dgm:spPr/>
      <dgm:t>
        <a:bodyPr/>
        <a:lstStyle/>
        <a:p>
          <a:endParaRPr lang="en-US">
            <a:solidFill>
              <a:schemeClr val="bg1"/>
            </a:solidFill>
          </a:endParaRPr>
        </a:p>
      </dgm:t>
    </dgm:pt>
    <dgm:pt modelId="{332BC85C-1CF3-4F8F-ACB7-5B6D53744AE1}">
      <dgm:prSet phldr="0"/>
      <dgm:spPr/>
      <dgm:t>
        <a:bodyPr/>
        <a:lstStyle/>
        <a:p>
          <a:r>
            <a:rPr lang="en-US" b="0" dirty="0">
              <a:solidFill>
                <a:schemeClr val="bg1"/>
              </a:solidFill>
              <a:latin typeface="Tenorite" pitchFamily="2" charset="0"/>
            </a:rPr>
            <a:t>Foster holistically superior methodologies</a:t>
          </a:r>
        </a:p>
      </dgm:t>
    </dgm:pt>
    <dgm:pt modelId="{99F218FD-90FE-450E-A368-B3E3677E74E8}" type="parTrans" cxnId="{2617C475-F537-46A6-ADE1-4EB764853601}">
      <dgm:prSet/>
      <dgm:spPr/>
      <dgm:t>
        <a:bodyPr/>
        <a:lstStyle/>
        <a:p>
          <a:endParaRPr lang="en-US">
            <a:solidFill>
              <a:schemeClr val="bg1"/>
            </a:solidFill>
          </a:endParaRPr>
        </a:p>
      </dgm:t>
    </dgm:pt>
    <dgm:pt modelId="{8D1CC686-B05C-4470-A959-236CC9C8BB70}" type="sibTrans" cxnId="{2617C475-F537-46A6-ADE1-4EB764853601}">
      <dgm:prSet/>
      <dgm:spPr/>
      <dgm:t>
        <a:bodyPr/>
        <a:lstStyle/>
        <a:p>
          <a:endParaRPr lang="en-US">
            <a:solidFill>
              <a:schemeClr val="bg1"/>
            </a:solidFill>
          </a:endParaRPr>
        </a:p>
      </dgm:t>
    </dgm:pt>
    <dgm:pt modelId="{8B9AF88A-E1F7-4D3A-905F-87228D6A8655}">
      <dgm:prSet phldr="0"/>
      <dgm:spPr/>
      <dgm:t>
        <a:bodyPr/>
        <a:lstStyle/>
        <a:p>
          <a:pPr>
            <a:defRPr b="1"/>
          </a:pPr>
          <a:r>
            <a:rPr lang="en-US" b="1" dirty="0">
              <a:solidFill>
                <a:schemeClr val="bg1"/>
              </a:solidFill>
              <a:latin typeface="Tenorite" pitchFamily="2" charset="0"/>
            </a:rPr>
            <a:t>May 20XX</a:t>
          </a:r>
        </a:p>
      </dgm:t>
    </dgm:pt>
    <dgm:pt modelId="{933A8FED-7B84-4ED0-B6AA-2EE26A89B8EA}" type="parTrans" cxnId="{E1474FF3-8E3C-4B30-985C-CE88BA0FE324}">
      <dgm:prSet/>
      <dgm:spPr/>
      <dgm:t>
        <a:bodyPr/>
        <a:lstStyle/>
        <a:p>
          <a:endParaRPr lang="en-US">
            <a:solidFill>
              <a:schemeClr val="bg1"/>
            </a:solidFill>
          </a:endParaRPr>
        </a:p>
      </dgm:t>
    </dgm:pt>
    <dgm:pt modelId="{F11DD6EC-352C-4A0E-84AA-FEBE2F06BCF9}" type="sibTrans" cxnId="{E1474FF3-8E3C-4B30-985C-CE88BA0FE324}">
      <dgm:prSet/>
      <dgm:spPr/>
      <dgm:t>
        <a:bodyPr/>
        <a:lstStyle/>
        <a:p>
          <a:endParaRPr lang="en-US">
            <a:solidFill>
              <a:schemeClr val="bg1"/>
            </a:solidFill>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Tenorite" pitchFamily="2" charset="0"/>
            </a:rPr>
            <a:t>Planning</a:t>
          </a:r>
        </a:p>
        <a:p>
          <a:pPr marL="0" lvl="1" indent="-114300" algn="ctr" defTabSz="622300">
            <a:lnSpc>
              <a:spcPct val="90000"/>
            </a:lnSpc>
            <a:spcBef>
              <a:spcPct val="0"/>
            </a:spcBef>
            <a:spcAft>
              <a:spcPct val="15000"/>
            </a:spcAft>
            <a:buNone/>
          </a:pPr>
          <a:r>
            <a:rPr lang="en-US" sz="1400" kern="1200" dirty="0">
              <a:latin typeface="Tenorite" pitchFamily="2" charset="0"/>
            </a:rPr>
            <a:t>Synergize scalable </a:t>
          </a:r>
          <a:br>
            <a:rPr lang="en-US" sz="1400" kern="1200" dirty="0">
              <a:latin typeface="Tenorite" pitchFamily="2" charset="0"/>
            </a:rPr>
          </a:br>
          <a:r>
            <a:rPr lang="en-US" sz="1400" kern="1200" dirty="0">
              <a:latin typeface="Tenorite" pitchFamily="2" charset="0"/>
            </a:rPr>
            <a:t>e-commerce</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Marketing</a:t>
          </a:r>
        </a:p>
        <a:p>
          <a:pPr marL="0" lvl="1" indent="-114300" algn="ctr" defTabSz="622300">
            <a:lnSpc>
              <a:spcPct val="90000"/>
            </a:lnSpc>
            <a:spcBef>
              <a:spcPct val="0"/>
            </a:spcBef>
            <a:spcAft>
              <a:spcPct val="15000"/>
            </a:spcAft>
            <a:buNone/>
          </a:pPr>
          <a:r>
            <a:rPr lang="en-US" sz="1400" kern="1200" dirty="0">
              <a:latin typeface="Tenorite" pitchFamily="2" charset="0"/>
            </a:rPr>
            <a:t>Disseminate standardized metrics</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Design</a:t>
          </a:r>
        </a:p>
        <a:p>
          <a:pPr marL="0" lvl="1" indent="-114300" algn="ctr" defTabSz="622300">
            <a:lnSpc>
              <a:spcPct val="90000"/>
            </a:lnSpc>
            <a:spcBef>
              <a:spcPct val="0"/>
            </a:spcBef>
            <a:spcAft>
              <a:spcPct val="15000"/>
            </a:spcAft>
            <a:buNone/>
          </a:pPr>
          <a:r>
            <a:rPr lang="en-US" sz="1400" kern="1200" dirty="0">
              <a:latin typeface="Tenorite" pitchFamily="2" charset="0"/>
            </a:rPr>
            <a:t>Coordinate</a:t>
          </a:r>
        </a:p>
        <a:p>
          <a:pPr marL="0" lvl="1" indent="-114300" algn="ctr" defTabSz="622300">
            <a:lnSpc>
              <a:spcPct val="90000"/>
            </a:lnSpc>
            <a:spcBef>
              <a:spcPct val="0"/>
            </a:spcBef>
            <a:spcAft>
              <a:spcPct val="15000"/>
            </a:spcAft>
            <a:buNone/>
          </a:pPr>
          <a:r>
            <a:rPr lang="en-US" sz="1400" kern="1200" dirty="0">
              <a:latin typeface="Tenorite" pitchFamily="2" charset="0"/>
            </a:rPr>
            <a:t>e-business applications</a:t>
          </a: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Strategy</a:t>
          </a:r>
        </a:p>
        <a:p>
          <a:pPr marL="0" lvl="1" indent="-114300" algn="ctr" defTabSz="622300" rtl="0">
            <a:lnSpc>
              <a:spcPct val="90000"/>
            </a:lnSpc>
            <a:spcBef>
              <a:spcPct val="0"/>
            </a:spcBef>
            <a:spcAft>
              <a:spcPct val="15000"/>
            </a:spcAft>
            <a:buNone/>
          </a:pPr>
          <a:r>
            <a:rPr lang="en-US" sz="1400" kern="1200" dirty="0">
              <a:latin typeface="Tenorite" pitchFamily="2" charset="0"/>
            </a:rPr>
            <a:t>Foster holistically superior methodologies</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Launch</a:t>
          </a:r>
        </a:p>
        <a:p>
          <a:pPr marL="0" lvl="1" indent="-114300" algn="ctr" defTabSz="622300" rtl="0">
            <a:lnSpc>
              <a:spcPct val="90000"/>
            </a:lnSpc>
            <a:spcBef>
              <a:spcPct val="0"/>
            </a:spcBef>
            <a:spcAft>
              <a:spcPct val="15000"/>
            </a:spcAft>
            <a:buNone/>
          </a:pPr>
          <a:r>
            <a:rPr lang="en-US" sz="1400" kern="1200" dirty="0">
              <a:latin typeface="Tenorite" pitchFamily="2" charset="0"/>
            </a:rPr>
            <a:t>Deploy strategic networks with compelling e-business needs</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9779182"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9819"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5463"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55770" y="890053"/>
          <a:ext cx="232148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Synergize scalable</a:t>
          </a:r>
          <a:br>
            <a:rPr lang="en-US" sz="1300" b="0" kern="1200" dirty="0">
              <a:solidFill>
                <a:schemeClr val="bg1"/>
              </a:solidFill>
              <a:latin typeface="Tenorite" pitchFamily="2" charset="0"/>
            </a:rPr>
          </a:br>
          <a:r>
            <a:rPr lang="en-US" sz="1300" b="0" kern="1200" dirty="0">
              <a:solidFill>
                <a:schemeClr val="bg1"/>
              </a:solidFill>
              <a:latin typeface="Tenorite" pitchFamily="2" charset="0"/>
            </a:rPr>
            <a:t>e-commerce</a:t>
          </a:r>
        </a:p>
      </dsp:txBody>
      <dsp:txXfrm>
        <a:off x="655770" y="890053"/>
        <a:ext cx="2321488" cy="1291450"/>
      </dsp:txXfrm>
    </dsp:sp>
    <dsp:sp modelId="{8E3FB235-DF38-476B-9A0E-B1E583D50944}">
      <dsp:nvSpPr>
        <dsp:cNvPr id="0" name=""/>
        <dsp:cNvSpPr/>
      </dsp:nvSpPr>
      <dsp:spPr>
        <a:xfrm>
          <a:off x="655770" y="436300"/>
          <a:ext cx="232148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Sep 20XX</a:t>
          </a:r>
        </a:p>
      </dsp:txBody>
      <dsp:txXfrm>
        <a:off x="655770" y="436300"/>
        <a:ext cx="2321488" cy="453752"/>
      </dsp:txXfrm>
    </dsp:sp>
    <dsp:sp modelId="{9AA05CE5-209F-4AD9-BE2C-2A69F76DA8F4}">
      <dsp:nvSpPr>
        <dsp:cNvPr id="0" name=""/>
        <dsp:cNvSpPr/>
      </dsp:nvSpPr>
      <dsp:spPr>
        <a:xfrm>
          <a:off x="230245"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9408" y="2140666"/>
          <a:ext cx="81675" cy="81675"/>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76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32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92766"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Disseminate standardized metrics</a:t>
          </a:r>
        </a:p>
      </dsp:txBody>
      <dsp:txXfrm>
        <a:off x="2292766" y="2181504"/>
        <a:ext cx="2311834" cy="1291450"/>
      </dsp:txXfrm>
    </dsp:sp>
    <dsp:sp modelId="{223C5207-4FA2-4A6C-8F43-20BD55767C99}">
      <dsp:nvSpPr>
        <dsp:cNvPr id="0" name=""/>
        <dsp:cNvSpPr/>
      </dsp:nvSpPr>
      <dsp:spPr>
        <a:xfrm>
          <a:off x="2292766"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Nov 20XX</a:t>
          </a:r>
        </a:p>
      </dsp:txBody>
      <dsp:txXfrm>
        <a:off x="2292766" y="3472954"/>
        <a:ext cx="2311834" cy="453752"/>
      </dsp:txXfrm>
    </dsp:sp>
    <dsp:sp modelId="{4FE5EB5D-4CEF-4D0D-9394-0534E61844BE}">
      <dsp:nvSpPr>
        <dsp:cNvPr id="0" name=""/>
        <dsp:cNvSpPr/>
      </dsp:nvSpPr>
      <dsp:spPr>
        <a:xfrm>
          <a:off x="18680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62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18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74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169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Coordinate e-business applications</a:t>
          </a:r>
        </a:p>
      </dsp:txBody>
      <dsp:txXfrm>
        <a:off x="3916965" y="890053"/>
        <a:ext cx="2311834" cy="1291450"/>
      </dsp:txXfrm>
    </dsp:sp>
    <dsp:sp modelId="{2D6C7916-1130-46A8-833B-A6278CBD2192}">
      <dsp:nvSpPr>
        <dsp:cNvPr id="0" name=""/>
        <dsp:cNvSpPr/>
      </dsp:nvSpPr>
      <dsp:spPr>
        <a:xfrm>
          <a:off x="39169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Jan 20XX</a:t>
          </a:r>
        </a:p>
      </dsp:txBody>
      <dsp:txXfrm>
        <a:off x="3916965" y="436300"/>
        <a:ext cx="2311834" cy="453752"/>
      </dsp:txXfrm>
    </dsp:sp>
    <dsp:sp modelId="{4D953791-5C2F-4A75-A8F4-6ED7EAB5E015}">
      <dsp:nvSpPr>
        <dsp:cNvPr id="0" name=""/>
        <dsp:cNvSpPr/>
      </dsp:nvSpPr>
      <dsp:spPr>
        <a:xfrm>
          <a:off x="34922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504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60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16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41165"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Foster holistically superior methodologies</a:t>
          </a:r>
        </a:p>
      </dsp:txBody>
      <dsp:txXfrm>
        <a:off x="5541165" y="2181504"/>
        <a:ext cx="2311834" cy="1291450"/>
      </dsp:txXfrm>
    </dsp:sp>
    <dsp:sp modelId="{7C1E6B4A-59F7-4018-A403-E1CCAEE78BA1}">
      <dsp:nvSpPr>
        <dsp:cNvPr id="0" name=""/>
        <dsp:cNvSpPr/>
      </dsp:nvSpPr>
      <dsp:spPr>
        <a:xfrm>
          <a:off x="5541165"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March 20XX</a:t>
          </a:r>
        </a:p>
      </dsp:txBody>
      <dsp:txXfrm>
        <a:off x="5541165" y="3472954"/>
        <a:ext cx="2311834" cy="453752"/>
      </dsp:txXfrm>
    </dsp:sp>
    <dsp:sp modelId="{A03C5372-D306-43AC-B406-6F8183849431}">
      <dsp:nvSpPr>
        <dsp:cNvPr id="0" name=""/>
        <dsp:cNvSpPr/>
      </dsp:nvSpPr>
      <dsp:spPr>
        <a:xfrm>
          <a:off x="51164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46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2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8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53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Deploy strategic networks with compelling e-business needs</a:t>
          </a:r>
          <a:endParaRPr lang="en-US" sz="1300" b="1" kern="1200" dirty="0">
            <a:solidFill>
              <a:schemeClr val="bg1"/>
            </a:solidFill>
            <a:latin typeface="Tenorite" pitchFamily="2" charset="0"/>
          </a:endParaRPr>
        </a:p>
      </dsp:txBody>
      <dsp:txXfrm>
        <a:off x="7165365" y="890053"/>
        <a:ext cx="2311834" cy="1291450"/>
      </dsp:txXfrm>
    </dsp:sp>
    <dsp:sp modelId="{3FA5D5AE-9CAE-4D19-9765-BCEE62095312}">
      <dsp:nvSpPr>
        <dsp:cNvPr id="0" name=""/>
        <dsp:cNvSpPr/>
      </dsp:nvSpPr>
      <dsp:spPr>
        <a:xfrm>
          <a:off x="71653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May 20XX</a:t>
          </a:r>
        </a:p>
      </dsp:txBody>
      <dsp:txXfrm>
        <a:off x="7165365" y="436300"/>
        <a:ext cx="2311834" cy="453752"/>
      </dsp:txXfrm>
    </dsp:sp>
    <dsp:sp modelId="{FE6CA7EB-68EC-4E76-9051-08C4CF370101}">
      <dsp:nvSpPr>
        <dsp:cNvPr id="0" name=""/>
        <dsp:cNvSpPr/>
      </dsp:nvSpPr>
      <dsp:spPr>
        <a:xfrm>
          <a:off x="67406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8885"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1/25/2022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1/25/2022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1/25/2022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1/25/2022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1/25/2022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9.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search?q=Soil+sampling+using+mobile&amp;tbm=isch&amp;ved=2ahUKEwiKqZnT4sz1AhVL3RoKHXrXAhAQ2-cCegQIABAA&amp;oq=Soil+sampling+using+mobile&amp;gs_lcp=CgNpbWcQAzoHCCMQ7wMQJzoECAAQQzoICAAQgAQQsQM6BwgAELEDEEM6BQgAEIAEOgYIABAIEB46BAgAEBhQ7g5Yhkhg70loBnAAeACAAcECiAHKNZIBCTAuMTQuMTYuMpgBAKABAaoBC2d3cy13aXotaW1nwAEB&amp;sclient=img&amp;ei=MdvvYcrMN8u6a_qui4AB#imgrc=oxO4MD71KVENhM" TargetMode="External"/><Relationship Id="rId2" Type="http://schemas.openxmlformats.org/officeDocument/2006/relationships/hyperlink" Target="https://www.homeadvisor.com/cost/architects-and-engineers/test-soil/"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75212" y="1402771"/>
            <a:ext cx="7498525" cy="725199"/>
          </a:xfrm>
        </p:spPr>
        <p:txBody>
          <a:bodyPr/>
          <a:lstStyle/>
          <a:p>
            <a:r>
              <a:rPr lang="en-US" sz="3600" dirty="0">
                <a:solidFill>
                  <a:schemeClr val="accent1">
                    <a:lumMod val="50000"/>
                  </a:schemeClr>
                </a:solidFill>
              </a:rPr>
              <a:t>Soil analysis </a:t>
            </a:r>
            <a:r>
              <a:rPr lang="en-US" sz="3600" dirty="0">
                <a:solidFill>
                  <a:srgbClr val="FF0000"/>
                </a:solidFill>
              </a:rPr>
              <a:t>using</a:t>
            </a:r>
            <a:r>
              <a:rPr lang="en-US" sz="3600" dirty="0"/>
              <a:t> </a:t>
            </a:r>
            <a:r>
              <a:rPr lang="en-US" sz="3600" dirty="0">
                <a:solidFill>
                  <a:schemeClr val="accent1"/>
                </a:solidFill>
              </a:rPr>
              <a:t>machine learning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42701" y="2834914"/>
            <a:ext cx="4453990" cy="419245"/>
          </a:xfrm>
        </p:spPr>
        <p:txBody>
          <a:bodyPr/>
          <a:lstStyle/>
          <a:p>
            <a:pPr>
              <a:lnSpc>
                <a:spcPct val="110000"/>
              </a:lnSpc>
              <a:spcBef>
                <a:spcPts val="0"/>
              </a:spcBef>
              <a:buSzPts val="2400"/>
            </a:pPr>
            <a:r>
              <a:rPr lang="en-US" sz="2000" b="1" dirty="0">
                <a:solidFill>
                  <a:schemeClr val="accent1">
                    <a:lumMod val="50000"/>
                  </a:schemeClr>
                </a:solidFill>
              </a:rPr>
              <a:t>By: Mahmood Yousaf</a:t>
            </a:r>
            <a:endParaRPr lang="en-US" sz="1200" b="1" dirty="0">
              <a:solidFill>
                <a:schemeClr val="accent1">
                  <a:lumMod val="50000"/>
                </a:schemeClr>
              </a:solidFill>
            </a:endParaRPr>
          </a:p>
        </p:txBody>
      </p:sp>
      <p:sp>
        <p:nvSpPr>
          <p:cNvPr id="4" name="Google Shape;110;p1">
            <a:extLst>
              <a:ext uri="{FF2B5EF4-FFF2-40B4-BE49-F238E27FC236}">
                <a16:creationId xmlns:a16="http://schemas.microsoft.com/office/drawing/2014/main" id="{C4627A35-2C38-4548-AE0C-4F5E721946BC}"/>
              </a:ext>
            </a:extLst>
          </p:cNvPr>
          <p:cNvSpPr txBox="1">
            <a:spLocks/>
          </p:cNvSpPr>
          <p:nvPr/>
        </p:nvSpPr>
        <p:spPr>
          <a:xfrm>
            <a:off x="1542701" y="3708640"/>
            <a:ext cx="4295855" cy="538549"/>
          </a:xfrm>
          <a:prstGeom prst="rect">
            <a:avLst/>
          </a:prstGeom>
          <a:noFill/>
          <a:ln>
            <a:noFill/>
          </a:ln>
        </p:spPr>
        <p:txBody>
          <a:bodyPr spcFirstLastPara="1" vert="horz" wrap="square" lIns="91425" tIns="45700" rIns="91425" bIns="45700" rtlCol="0" anchor="t" anchorCtr="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buSzPts val="2400"/>
            </a:pPr>
            <a:r>
              <a:rPr lang="en-US" sz="2400" b="1" dirty="0">
                <a:solidFill>
                  <a:schemeClr val="accent1">
                    <a:lumMod val="50000"/>
                  </a:schemeClr>
                </a:solidFill>
              </a:rPr>
              <a:t>Supervisor: Dr Malik Jahan Khan</a:t>
            </a:r>
            <a:endParaRPr lang="en-US" b="1" dirty="0">
              <a:solidFill>
                <a:schemeClr val="accent1">
                  <a:lumMod val="50000"/>
                </a:schemeClr>
              </a:solidFill>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Methodology</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fontScale="92500" lnSpcReduction="10000"/>
          </a:bodyPr>
          <a:lstStyle/>
          <a:p>
            <a:pPr marL="457200" indent="-457200">
              <a:buFont typeface="Arial" panose="020B0604020202020204" pitchFamily="34" charset="0"/>
              <a:buChar char="•"/>
            </a:pPr>
            <a:r>
              <a:rPr lang="en-US" dirty="0"/>
              <a:t>Artificial neural networks (ANN) models (8)</a:t>
            </a:r>
          </a:p>
          <a:p>
            <a:pPr marL="457200" indent="-457200">
              <a:buFont typeface="Arial" panose="020B0604020202020204" pitchFamily="34" charset="0"/>
              <a:buChar char="•"/>
            </a:pPr>
            <a:r>
              <a:rPr lang="en-US" dirty="0"/>
              <a:t>Support Vector Regression (SVR)  models (8)</a:t>
            </a:r>
          </a:p>
          <a:p>
            <a:pPr marL="457200" indent="-457200">
              <a:buFont typeface="Arial" panose="020B0604020202020204" pitchFamily="34" charset="0"/>
              <a:buChar char="•"/>
            </a:pPr>
            <a:r>
              <a:rPr lang="en-US" dirty="0"/>
              <a:t>Decision Tree Regression (DTR) models (8)</a:t>
            </a:r>
          </a:p>
          <a:p>
            <a:pPr marL="457200" indent="-457200">
              <a:buFont typeface="Arial" panose="020B0604020202020204" pitchFamily="34" charset="0"/>
              <a:buChar char="•"/>
            </a:pPr>
            <a:r>
              <a:rPr lang="en-US" dirty="0"/>
              <a:t>Random Forest Regression (RFR) models (8)</a:t>
            </a:r>
          </a:p>
          <a:p>
            <a:pPr marL="457200" indent="-457200">
              <a:buFont typeface="Arial" panose="020B0604020202020204" pitchFamily="34" charset="0"/>
              <a:buChar char="•"/>
            </a:pPr>
            <a:r>
              <a:rPr lang="en-US" dirty="0"/>
              <a:t>Convolution neural network (CNN) regression models (4)</a:t>
            </a:r>
          </a:p>
          <a:p>
            <a:pPr marL="457200" indent="-457200">
              <a:buFont typeface="Arial" panose="020B0604020202020204" pitchFamily="34" charset="0"/>
              <a:buChar char="•"/>
            </a:pPr>
            <a:r>
              <a:rPr lang="en-US" dirty="0"/>
              <a:t>Convolution neural network (CNN) classification models (4)</a:t>
            </a:r>
          </a:p>
          <a:p>
            <a:pPr marL="457200" indent="-457200">
              <a:buFont typeface="Arial" panose="020B0604020202020204" pitchFamily="34" charset="0"/>
              <a:buChar char="•"/>
            </a:pPr>
            <a:r>
              <a:rPr lang="en-US" dirty="0"/>
              <a:t>Total models are 40 </a:t>
            </a:r>
          </a:p>
          <a:p>
            <a:pPr marL="457200" indent="-457200">
              <a:buFont typeface="Arial" panose="020B0604020202020204" pitchFamily="34" charset="0"/>
              <a:buChar char="•"/>
            </a:pPr>
            <a:r>
              <a:rPr lang="en-US" dirty="0"/>
              <a:t>Each model is trained for each parameter separately  </a:t>
            </a:r>
          </a:p>
        </p:txBody>
      </p:sp>
      <p:sp>
        <p:nvSpPr>
          <p:cNvPr id="8" name="Date Placeholder 3">
            <a:extLst>
              <a:ext uri="{FF2B5EF4-FFF2-40B4-BE49-F238E27FC236}">
                <a16:creationId xmlns:a16="http://schemas.microsoft.com/office/drawing/2014/main" id="{C7CCF437-E7DF-45BF-946D-1007F4B8E9D3}"/>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922925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a:t>Areas of growth</a:t>
            </a:r>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noGrp="1"/>
          </p:cNvGraphicFramePr>
          <p:nvPr>
            <p:ph idx="1"/>
            <p:extLst>
              <p:ext uri="{D42A27DB-BD31-4B8C-83A1-F6EECF244321}">
                <p14:modId xmlns:p14="http://schemas.microsoft.com/office/powerpoint/2010/main" val="2222644665"/>
              </p:ext>
            </p:extLst>
          </p:nvPr>
        </p:nvGraphicFramePr>
        <p:xfrm>
          <a:off x="1205707" y="2501900"/>
          <a:ext cx="9780585" cy="1854200"/>
        </p:xfrm>
        <a:graphic>
          <a:graphicData uri="http://schemas.openxmlformats.org/drawingml/2006/table">
            <a:tbl>
              <a:tblPr firstRow="1" bandRow="1">
                <a:tableStyleId>{5C22544A-7EE6-4342-B048-85BDC9FD1C3A}</a:tableStyleId>
              </a:tblPr>
              <a:tblGrid>
                <a:gridCol w="1956117">
                  <a:extLst>
                    <a:ext uri="{9D8B030D-6E8A-4147-A177-3AD203B41FA5}">
                      <a16:colId xmlns:a16="http://schemas.microsoft.com/office/drawing/2014/main" val="1689330750"/>
                    </a:ext>
                  </a:extLst>
                </a:gridCol>
                <a:gridCol w="1956117">
                  <a:extLst>
                    <a:ext uri="{9D8B030D-6E8A-4147-A177-3AD203B41FA5}">
                      <a16:colId xmlns:a16="http://schemas.microsoft.com/office/drawing/2014/main" val="2660631934"/>
                    </a:ext>
                  </a:extLst>
                </a:gridCol>
                <a:gridCol w="1956117">
                  <a:extLst>
                    <a:ext uri="{9D8B030D-6E8A-4147-A177-3AD203B41FA5}">
                      <a16:colId xmlns:a16="http://schemas.microsoft.com/office/drawing/2014/main" val="3909717689"/>
                    </a:ext>
                  </a:extLst>
                </a:gridCol>
                <a:gridCol w="1956117">
                  <a:extLst>
                    <a:ext uri="{9D8B030D-6E8A-4147-A177-3AD203B41FA5}">
                      <a16:colId xmlns:a16="http://schemas.microsoft.com/office/drawing/2014/main" val="1603189107"/>
                    </a:ext>
                  </a:extLst>
                </a:gridCol>
                <a:gridCol w="1956117">
                  <a:extLst>
                    <a:ext uri="{9D8B030D-6E8A-4147-A177-3AD203B41FA5}">
                      <a16:colId xmlns:a16="http://schemas.microsoft.com/office/drawing/2014/main" val="2755691855"/>
                    </a:ext>
                  </a:extLst>
                </a:gridCol>
              </a:tblGrid>
              <a:tr h="370840">
                <a:tc>
                  <a:txBody>
                    <a:bodyPr/>
                    <a:lstStyle/>
                    <a:p>
                      <a:pPr algn="ctr"/>
                      <a:endParaRPr lang="en-US" b="1" dirty="0">
                        <a:latin typeface="Tenorite" pitchFamily="2" charset="0"/>
                      </a:endParaRP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latin typeface="Tenorite" pitchFamily="2" charset="0"/>
                        </a:rPr>
                        <a:t>B2B</a:t>
                      </a: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latin typeface="Tenorite" pitchFamily="2" charset="0"/>
                        </a:rPr>
                        <a:t>Supply chain</a:t>
                      </a: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latin typeface="Tenorite" pitchFamily="2" charset="0"/>
                        </a:rPr>
                        <a:t>ROI</a:t>
                      </a: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latin typeface="Tenorite" pitchFamily="2" charset="0"/>
                        </a:rPr>
                        <a:t>E-commerce</a:t>
                      </a: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28716"/>
                  </a:ext>
                </a:extLst>
              </a:tr>
              <a:tr h="370840">
                <a:tc>
                  <a:txBody>
                    <a:bodyPr/>
                    <a:lstStyle/>
                    <a:p>
                      <a:pPr algn="ctr"/>
                      <a:r>
                        <a:rPr lang="en-US" sz="1400" dirty="0">
                          <a:solidFill>
                            <a:schemeClr val="tx2">
                              <a:lumMod val="75000"/>
                            </a:schemeClr>
                          </a:solidFill>
                          <a:latin typeface="Tenorite" pitchFamily="2" charset="0"/>
                        </a:rPr>
                        <a:t>Q1</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4.5</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1.7</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5.0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0208656"/>
                  </a:ext>
                </a:extLst>
              </a:tr>
              <a:tr h="370840">
                <a:tc>
                  <a:txBody>
                    <a:bodyPr/>
                    <a:lstStyle/>
                    <a:p>
                      <a:pPr algn="ctr"/>
                      <a:r>
                        <a:rPr lang="en-US" sz="1400" dirty="0">
                          <a:solidFill>
                            <a:schemeClr val="tx2">
                              <a:lumMod val="75000"/>
                            </a:schemeClr>
                          </a:solidFill>
                          <a:latin typeface="Tenorite" pitchFamily="2" charset="0"/>
                        </a:rPr>
                        <a:t>Q2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3.2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5.1</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4.4</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3.0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4243071"/>
                  </a:ext>
                </a:extLst>
              </a:tr>
              <a:tr h="370840">
                <a:tc>
                  <a:txBody>
                    <a:bodyPr/>
                    <a:lstStyle/>
                    <a:p>
                      <a:pPr algn="ctr"/>
                      <a:r>
                        <a:rPr lang="en-US" sz="1400" dirty="0">
                          <a:solidFill>
                            <a:schemeClr val="tx2">
                              <a:lumMod val="75000"/>
                            </a:schemeClr>
                          </a:solidFill>
                          <a:latin typeface="Tenorite" pitchFamily="2" charset="0"/>
                        </a:rPr>
                        <a:t>Q3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2.1</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1.7</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2.5</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2.8</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808797"/>
                  </a:ext>
                </a:extLst>
              </a:tr>
              <a:tr h="370840">
                <a:tc>
                  <a:txBody>
                    <a:bodyPr/>
                    <a:lstStyle/>
                    <a:p>
                      <a:pPr algn="ctr"/>
                      <a:r>
                        <a:rPr lang="en-US" sz="1400" dirty="0">
                          <a:solidFill>
                            <a:schemeClr val="tx2">
                              <a:lumMod val="75000"/>
                            </a:schemeClr>
                          </a:solidFill>
                          <a:latin typeface="Tenorite" pitchFamily="2" charset="0"/>
                        </a:rPr>
                        <a:t>Q4</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4.5</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1.7</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7.0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50325"/>
                  </a:ext>
                </a:extLst>
              </a:tr>
            </a:tbl>
          </a:graphicData>
        </a:graphic>
      </p:graphicFrame>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1/25/2022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Soil analysis using machine learning</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21291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4400" dirty="0"/>
              <a:t>Business opportunities are like buses. There's always another one coming.</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5556250" y="4574039"/>
            <a:ext cx="3511550" cy="679450"/>
          </a:xfrm>
        </p:spPr>
        <p:txBody>
          <a:bodyPr/>
          <a:lstStyle/>
          <a:p>
            <a:r>
              <a:rPr lang="en-US" dirty="0"/>
              <a:t>Richard Branson</a:t>
            </a:r>
          </a:p>
          <a:p>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1/25/2022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63998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dirty="0"/>
              <a:t>Meet our team</a:t>
            </a:r>
          </a:p>
        </p:txBody>
      </p:sp>
      <p:pic>
        <p:nvPicPr>
          <p:cNvPr id="42" name="Picture Placeholder 15" descr="Team member headshot">
            <a:extLst>
              <a:ext uri="{FF2B5EF4-FFF2-40B4-BE49-F238E27FC236}">
                <a16:creationId xmlns:a16="http://schemas.microsoft.com/office/drawing/2014/main" id="{8BDB1906-FF07-4447-9C68-585F54C5EED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750429" y="2227758"/>
            <a:ext cx="1200374" cy="1201242"/>
          </a:xfrm>
        </p:spPr>
      </p:pic>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2123351" y="2426400"/>
            <a:ext cx="2281237" cy="347662"/>
          </a:xfrm>
        </p:spPr>
        <p:txBody>
          <a:bodyPr/>
          <a:lstStyle/>
          <a:p>
            <a:r>
              <a:rPr lang="en-US" dirty="0"/>
              <a:t>Takuma Hayashi</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123350" y="2811646"/>
            <a:ext cx="2281237" cy="347662"/>
          </a:xfrm>
        </p:spPr>
        <p:txBody>
          <a:bodyPr/>
          <a:lstStyle/>
          <a:p>
            <a:r>
              <a:rPr lang="en-US" dirty="0"/>
              <a:t>President</a:t>
            </a:r>
          </a:p>
        </p:txBody>
      </p:sp>
      <p:pic>
        <p:nvPicPr>
          <p:cNvPr id="43" name="Picture Placeholder 17" descr="Team member headshot">
            <a:extLst>
              <a:ext uri="{FF2B5EF4-FFF2-40B4-BE49-F238E27FC236}">
                <a16:creationId xmlns:a16="http://schemas.microsoft.com/office/drawing/2014/main" id="{A82F6AEE-FCBF-0245-BB71-E76973B3A97D}"/>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5495813" y="2227758"/>
            <a:ext cx="1200374" cy="1201242"/>
          </a:xfrm>
        </p:spPr>
      </p:pic>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870817" y="2422565"/>
            <a:ext cx="2281237" cy="347662"/>
          </a:xfrm>
        </p:spPr>
        <p:txBody>
          <a:bodyPr/>
          <a:lstStyle/>
          <a:p>
            <a:r>
              <a:rPr lang="en-US" dirty="0"/>
              <a:t>Mirjam Nilsson</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870816" y="2807811"/>
            <a:ext cx="2281237" cy="347662"/>
          </a:xfrm>
        </p:spPr>
        <p:txBody>
          <a:bodyPr/>
          <a:lstStyle/>
          <a:p>
            <a:r>
              <a:rPr lang="en-US" dirty="0"/>
              <a:t>Chief Executive Officer</a:t>
            </a:r>
          </a:p>
        </p:txBody>
      </p:sp>
      <p:pic>
        <p:nvPicPr>
          <p:cNvPr id="44" name="Picture Placeholder 19" descr="Team member headshot">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750429" y="4254273"/>
            <a:ext cx="1200374" cy="1201242"/>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2123351" y="4498793"/>
            <a:ext cx="2281237" cy="347662"/>
          </a:xfrm>
        </p:spPr>
        <p:txBody>
          <a:bodyPr/>
          <a:lstStyle/>
          <a:p>
            <a:r>
              <a:rPr lang="en-US" dirty="0"/>
              <a:t>Flora Berggren</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2123350" y="4884039"/>
            <a:ext cx="2281237" cy="347662"/>
          </a:xfrm>
        </p:spPr>
        <p:txBody>
          <a:bodyPr/>
          <a:lstStyle/>
          <a:p>
            <a:r>
              <a:rPr lang="en-US" dirty="0"/>
              <a:t>Chief Operation Officer</a:t>
            </a:r>
          </a:p>
        </p:txBody>
      </p:sp>
      <p:pic>
        <p:nvPicPr>
          <p:cNvPr id="45" name="Picture Placeholder 21" descr="Team member headshot">
            <a:extLst>
              <a:ext uri="{FF2B5EF4-FFF2-40B4-BE49-F238E27FC236}">
                <a16:creationId xmlns:a16="http://schemas.microsoft.com/office/drawing/2014/main" id="{647F7FB2-8714-6449-A700-2E1B81F9DFB7}"/>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a:stretch/>
        </p:blipFill>
        <p:spPr>
          <a:xfrm>
            <a:off x="5495813" y="4254273"/>
            <a:ext cx="1200374" cy="1201242"/>
          </a:xfrm>
        </p:spPr>
      </p:pic>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6870817" y="4498793"/>
            <a:ext cx="2281237" cy="347662"/>
          </a:xfrm>
        </p:spPr>
        <p:txBody>
          <a:bodyPr/>
          <a:lstStyle/>
          <a:p>
            <a:r>
              <a:rPr lang="en-US" dirty="0"/>
              <a:t>Rajesh Santoshi</a:t>
            </a:r>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6870816" y="4884039"/>
            <a:ext cx="2281237" cy="347662"/>
          </a:xfrm>
        </p:spPr>
        <p:txBody>
          <a:bodyPr/>
          <a:lstStyle/>
          <a:p>
            <a:r>
              <a:rPr lang="en-US" dirty="0"/>
              <a:t>VP Marketing</a:t>
            </a:r>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1/25/2022</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3335690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10678142" cy="1325563"/>
          </a:xfrm>
        </p:spPr>
        <p:txBody>
          <a:bodyPr/>
          <a:lstStyle/>
          <a:p>
            <a:r>
              <a:rPr lang="en-US" dirty="0"/>
              <a:t>The full team</a:t>
            </a:r>
          </a:p>
        </p:txBody>
      </p:sp>
      <p:pic>
        <p:nvPicPr>
          <p:cNvPr id="61" name="Picture Placeholder 21" descr="Team member headshot">
            <a:extLst>
              <a:ext uri="{FF2B5EF4-FFF2-40B4-BE49-F238E27FC236}">
                <a16:creationId xmlns:a16="http://schemas.microsoft.com/office/drawing/2014/main" id="{E64AEA23-99EE-8546-A59A-590923ADA6C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750429" y="2068734"/>
            <a:ext cx="904987" cy="905641"/>
          </a:xfrm>
        </p:spPr>
      </p:pic>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50430" y="2994545"/>
            <a:ext cx="2281237" cy="347662"/>
          </a:xfrm>
        </p:spPr>
        <p:txBody>
          <a:bodyPr/>
          <a:lstStyle/>
          <a:p>
            <a:r>
              <a:rPr lang="en-US" dirty="0"/>
              <a:t>Takuma Hayashi</a:t>
            </a:r>
          </a:p>
        </p:txBody>
      </p:sp>
      <p:sp>
        <p:nvSpPr>
          <p:cNvPr id="8" name="Text Placeholder 7">
            <a:extLst>
              <a:ext uri="{FF2B5EF4-FFF2-40B4-BE49-F238E27FC236}">
                <a16:creationId xmlns:a16="http://schemas.microsoft.com/office/drawing/2014/main" id="{44627161-B78C-7646-8E85-99BD47FE64E0}"/>
              </a:ext>
            </a:extLst>
          </p:cNvPr>
          <p:cNvSpPr>
            <a:spLocks noGrp="1"/>
          </p:cNvSpPr>
          <p:nvPr>
            <p:ph type="body" sz="quarter" idx="18"/>
          </p:nvPr>
        </p:nvSpPr>
        <p:spPr>
          <a:xfrm>
            <a:off x="750429" y="3379791"/>
            <a:ext cx="2281237" cy="347662"/>
          </a:xfrm>
        </p:spPr>
        <p:txBody>
          <a:bodyPr/>
          <a:lstStyle/>
          <a:p>
            <a:r>
              <a:rPr lang="en-US" dirty="0"/>
              <a:t>President</a:t>
            </a:r>
          </a:p>
        </p:txBody>
      </p:sp>
      <p:pic>
        <p:nvPicPr>
          <p:cNvPr id="62" name="Picture Placeholder 50" descr="Team member headshot">
            <a:extLst>
              <a:ext uri="{FF2B5EF4-FFF2-40B4-BE49-F238E27FC236}">
                <a16:creationId xmlns:a16="http://schemas.microsoft.com/office/drawing/2014/main" id="{C17F05A5-CE13-1545-943B-E3644258662F}"/>
              </a:ext>
            </a:extLst>
          </p:cNvPr>
          <p:cNvPicPr>
            <a:picLocks noGrp="1" noChangeAspect="1"/>
          </p:cNvPicPr>
          <p:nvPr>
            <p:ph type="pic" sz="quarter" idx="28"/>
          </p:nvPr>
        </p:nvPicPr>
        <p:blipFill rotWithShape="1">
          <a:blip r:embed="rId3">
            <a:extLst>
              <a:ext uri="{28A0092B-C50C-407E-A947-70E740481C1C}">
                <a14:useLocalDpi xmlns:a14="http://schemas.microsoft.com/office/drawing/2010/main" val="0"/>
              </a:ext>
            </a:extLst>
          </a:blip>
          <a:srcRect/>
          <a:stretch/>
        </p:blipFill>
        <p:spPr>
          <a:xfrm>
            <a:off x="3549397" y="2068734"/>
            <a:ext cx="904987" cy="905641"/>
          </a:xfrm>
        </p:spPr>
      </p:pic>
      <p:sp>
        <p:nvSpPr>
          <p:cNvPr id="12" name="Text Placeholder 11">
            <a:extLst>
              <a:ext uri="{FF2B5EF4-FFF2-40B4-BE49-F238E27FC236}">
                <a16:creationId xmlns:a16="http://schemas.microsoft.com/office/drawing/2014/main" id="{E88BDBE3-DBB3-9040-95AC-86789B700450}"/>
              </a:ext>
            </a:extLst>
          </p:cNvPr>
          <p:cNvSpPr>
            <a:spLocks noGrp="1"/>
          </p:cNvSpPr>
          <p:nvPr>
            <p:ph type="body" sz="quarter" idx="29"/>
          </p:nvPr>
        </p:nvSpPr>
        <p:spPr>
          <a:xfrm>
            <a:off x="3549398" y="2994545"/>
            <a:ext cx="2281237" cy="347662"/>
          </a:xfrm>
        </p:spPr>
        <p:txBody>
          <a:bodyPr/>
          <a:lstStyle/>
          <a:p>
            <a:r>
              <a:rPr lang="en-US" dirty="0"/>
              <a:t>Mirjam Nilsson</a:t>
            </a:r>
          </a:p>
        </p:txBody>
      </p:sp>
      <p:sp>
        <p:nvSpPr>
          <p:cNvPr id="13" name="Text Placeholder 12">
            <a:extLst>
              <a:ext uri="{FF2B5EF4-FFF2-40B4-BE49-F238E27FC236}">
                <a16:creationId xmlns:a16="http://schemas.microsoft.com/office/drawing/2014/main" id="{D0969AD2-8004-9B40-90B0-0EBD95268B5A}"/>
              </a:ext>
            </a:extLst>
          </p:cNvPr>
          <p:cNvSpPr>
            <a:spLocks noGrp="1"/>
          </p:cNvSpPr>
          <p:nvPr>
            <p:ph type="body" sz="quarter" idx="30"/>
          </p:nvPr>
        </p:nvSpPr>
        <p:spPr>
          <a:xfrm>
            <a:off x="3549397" y="3379791"/>
            <a:ext cx="2281237" cy="347662"/>
          </a:xfrm>
        </p:spPr>
        <p:txBody>
          <a:bodyPr/>
          <a:lstStyle/>
          <a:p>
            <a:r>
              <a:rPr lang="en-US" dirty="0"/>
              <a:t>Chief Executive Officer</a:t>
            </a:r>
          </a:p>
        </p:txBody>
      </p:sp>
      <p:pic>
        <p:nvPicPr>
          <p:cNvPr id="63" name="Picture Placeholder 17" descr="Team member headshot">
            <a:extLst>
              <a:ext uri="{FF2B5EF4-FFF2-40B4-BE49-F238E27FC236}">
                <a16:creationId xmlns:a16="http://schemas.microsoft.com/office/drawing/2014/main" id="{F3C0B2AF-2268-AE4E-BACC-9FF64E86564C}"/>
              </a:ext>
            </a:extLst>
          </p:cNvPr>
          <p:cNvPicPr>
            <a:picLocks noGrp="1" noChangeAspect="1"/>
          </p:cNvPicPr>
          <p:nvPr>
            <p:ph type="pic" sz="quarter" idx="31"/>
          </p:nvPr>
        </p:nvPicPr>
        <p:blipFill rotWithShape="1">
          <a:blip r:embed="rId4">
            <a:extLst>
              <a:ext uri="{28A0092B-C50C-407E-A947-70E740481C1C}">
                <a14:useLocalDpi xmlns:a14="http://schemas.microsoft.com/office/drawing/2010/main" val="0"/>
              </a:ext>
            </a:extLst>
          </a:blip>
          <a:srcRect/>
          <a:stretch/>
        </p:blipFill>
        <p:spPr>
          <a:xfrm>
            <a:off x="6348367" y="2068734"/>
            <a:ext cx="904987" cy="905641"/>
          </a:xfrm>
        </p:spPr>
      </p:pic>
      <p:sp>
        <p:nvSpPr>
          <p:cNvPr id="15" name="Text Placeholder 14">
            <a:extLst>
              <a:ext uri="{FF2B5EF4-FFF2-40B4-BE49-F238E27FC236}">
                <a16:creationId xmlns:a16="http://schemas.microsoft.com/office/drawing/2014/main" id="{02C30DA5-B4D3-C343-8FEC-D62948BDA920}"/>
              </a:ext>
            </a:extLst>
          </p:cNvPr>
          <p:cNvSpPr>
            <a:spLocks noGrp="1"/>
          </p:cNvSpPr>
          <p:nvPr>
            <p:ph type="body" sz="quarter" idx="32"/>
          </p:nvPr>
        </p:nvSpPr>
        <p:spPr>
          <a:xfrm>
            <a:off x="6348368" y="2994545"/>
            <a:ext cx="2281237" cy="347662"/>
          </a:xfrm>
        </p:spPr>
        <p:txBody>
          <a:bodyPr/>
          <a:lstStyle/>
          <a:p>
            <a:r>
              <a:rPr lang="en-US" dirty="0"/>
              <a:t>Flora Berggren</a:t>
            </a:r>
          </a:p>
        </p:txBody>
      </p:sp>
      <p:sp>
        <p:nvSpPr>
          <p:cNvPr id="16" name="Text Placeholder 15">
            <a:extLst>
              <a:ext uri="{FF2B5EF4-FFF2-40B4-BE49-F238E27FC236}">
                <a16:creationId xmlns:a16="http://schemas.microsoft.com/office/drawing/2014/main" id="{CD202676-78EE-3240-950B-84A1520E27EE}"/>
              </a:ext>
            </a:extLst>
          </p:cNvPr>
          <p:cNvSpPr>
            <a:spLocks noGrp="1"/>
          </p:cNvSpPr>
          <p:nvPr>
            <p:ph type="body" sz="quarter" idx="33"/>
          </p:nvPr>
        </p:nvSpPr>
        <p:spPr>
          <a:xfrm>
            <a:off x="6348367" y="3379791"/>
            <a:ext cx="2281237" cy="347662"/>
          </a:xfrm>
        </p:spPr>
        <p:txBody>
          <a:bodyPr/>
          <a:lstStyle/>
          <a:p>
            <a:r>
              <a:rPr lang="en-US" dirty="0"/>
              <a:t>Chief Operations Manager</a:t>
            </a:r>
          </a:p>
        </p:txBody>
      </p:sp>
      <p:pic>
        <p:nvPicPr>
          <p:cNvPr id="64" name="Picture Placeholder 19" descr="Team member headshot">
            <a:extLst>
              <a:ext uri="{FF2B5EF4-FFF2-40B4-BE49-F238E27FC236}">
                <a16:creationId xmlns:a16="http://schemas.microsoft.com/office/drawing/2014/main" id="{F2FCDCCE-6383-4047-9485-41AA1E24E8E2}"/>
              </a:ext>
            </a:extLst>
          </p:cNvPr>
          <p:cNvPicPr>
            <a:picLocks noGrp="1" noChangeAspect="1"/>
          </p:cNvPicPr>
          <p:nvPr>
            <p:ph type="pic" sz="quarter" idx="34"/>
          </p:nvPr>
        </p:nvPicPr>
        <p:blipFill rotWithShape="1">
          <a:blip r:embed="rId5">
            <a:extLst>
              <a:ext uri="{28A0092B-C50C-407E-A947-70E740481C1C}">
                <a14:useLocalDpi xmlns:a14="http://schemas.microsoft.com/office/drawing/2010/main" val="0"/>
              </a:ext>
            </a:extLst>
          </a:blip>
          <a:srcRect/>
          <a:stretch/>
        </p:blipFill>
        <p:spPr>
          <a:xfrm>
            <a:off x="9147335" y="2068734"/>
            <a:ext cx="904987" cy="905641"/>
          </a:xfrm>
        </p:spPr>
      </p:pic>
      <p:sp>
        <p:nvSpPr>
          <p:cNvPr id="18" name="Text Placeholder 17">
            <a:extLst>
              <a:ext uri="{FF2B5EF4-FFF2-40B4-BE49-F238E27FC236}">
                <a16:creationId xmlns:a16="http://schemas.microsoft.com/office/drawing/2014/main" id="{7C503641-A7D5-AD48-A486-CD57C1620326}"/>
              </a:ext>
            </a:extLst>
          </p:cNvPr>
          <p:cNvSpPr>
            <a:spLocks noGrp="1"/>
          </p:cNvSpPr>
          <p:nvPr>
            <p:ph type="body" sz="quarter" idx="35"/>
          </p:nvPr>
        </p:nvSpPr>
        <p:spPr>
          <a:xfrm>
            <a:off x="9147336" y="2994545"/>
            <a:ext cx="2281237" cy="347662"/>
          </a:xfrm>
        </p:spPr>
        <p:txBody>
          <a:bodyPr/>
          <a:lstStyle/>
          <a:p>
            <a:r>
              <a:rPr lang="en-US" dirty="0"/>
              <a:t>Rajesh Santoshi</a:t>
            </a:r>
          </a:p>
        </p:txBody>
      </p:sp>
      <p:sp>
        <p:nvSpPr>
          <p:cNvPr id="19" name="Text Placeholder 18">
            <a:extLst>
              <a:ext uri="{FF2B5EF4-FFF2-40B4-BE49-F238E27FC236}">
                <a16:creationId xmlns:a16="http://schemas.microsoft.com/office/drawing/2014/main" id="{BBEE7C7B-4D43-1342-88B5-B6F833D51AE8}"/>
              </a:ext>
            </a:extLst>
          </p:cNvPr>
          <p:cNvSpPr>
            <a:spLocks noGrp="1"/>
          </p:cNvSpPr>
          <p:nvPr>
            <p:ph type="body" sz="quarter" idx="36"/>
          </p:nvPr>
        </p:nvSpPr>
        <p:spPr>
          <a:xfrm>
            <a:off x="9147335" y="3379791"/>
            <a:ext cx="2281237" cy="347662"/>
          </a:xfrm>
        </p:spPr>
        <p:txBody>
          <a:bodyPr/>
          <a:lstStyle/>
          <a:p>
            <a:r>
              <a:rPr lang="en-US" dirty="0"/>
              <a:t>VP Marketing</a:t>
            </a:r>
          </a:p>
        </p:txBody>
      </p:sp>
      <p:pic>
        <p:nvPicPr>
          <p:cNvPr id="65" name="Picture Placeholder 15" descr="Team member headshot">
            <a:extLst>
              <a:ext uri="{FF2B5EF4-FFF2-40B4-BE49-F238E27FC236}">
                <a16:creationId xmlns:a16="http://schemas.microsoft.com/office/drawing/2014/main" id="{1A89579F-2EA4-E049-9B78-D2237993CDAB}"/>
              </a:ext>
            </a:extLst>
          </p:cNvPr>
          <p:cNvPicPr>
            <a:picLocks noGrp="1" noChangeAspect="1"/>
          </p:cNvPicPr>
          <p:nvPr>
            <p:ph type="pic" sz="quarter" idx="37"/>
          </p:nvPr>
        </p:nvPicPr>
        <p:blipFill rotWithShape="1">
          <a:blip r:embed="rId6">
            <a:extLst>
              <a:ext uri="{28A0092B-C50C-407E-A947-70E740481C1C}">
                <a14:useLocalDpi xmlns:a14="http://schemas.microsoft.com/office/drawing/2010/main" val="0"/>
              </a:ext>
            </a:extLst>
          </a:blip>
          <a:srcRect/>
          <a:stretch/>
        </p:blipFill>
        <p:spPr>
          <a:xfrm>
            <a:off x="750429" y="4118551"/>
            <a:ext cx="904987" cy="905641"/>
          </a:xfrm>
        </p:spPr>
      </p:pic>
      <p:sp>
        <p:nvSpPr>
          <p:cNvPr id="21" name="Text Placeholder 20">
            <a:extLst>
              <a:ext uri="{FF2B5EF4-FFF2-40B4-BE49-F238E27FC236}">
                <a16:creationId xmlns:a16="http://schemas.microsoft.com/office/drawing/2014/main" id="{F8C89E42-8364-1040-9DF6-7305561F98D7}"/>
              </a:ext>
            </a:extLst>
          </p:cNvPr>
          <p:cNvSpPr>
            <a:spLocks noGrp="1"/>
          </p:cNvSpPr>
          <p:nvPr>
            <p:ph type="body" sz="quarter" idx="38"/>
          </p:nvPr>
        </p:nvSpPr>
        <p:spPr>
          <a:xfrm>
            <a:off x="750430" y="5044362"/>
            <a:ext cx="2281237" cy="347662"/>
          </a:xfrm>
        </p:spPr>
        <p:txBody>
          <a:bodyPr/>
          <a:lstStyle/>
          <a:p>
            <a:r>
              <a:rPr lang="en-US" dirty="0"/>
              <a:t>Graham Barnes</a:t>
            </a:r>
          </a:p>
        </p:txBody>
      </p:sp>
      <p:sp>
        <p:nvSpPr>
          <p:cNvPr id="22" name="Text Placeholder 21">
            <a:extLst>
              <a:ext uri="{FF2B5EF4-FFF2-40B4-BE49-F238E27FC236}">
                <a16:creationId xmlns:a16="http://schemas.microsoft.com/office/drawing/2014/main" id="{B05EDAD8-33DD-0B49-9FA0-360E67ED9B6A}"/>
              </a:ext>
            </a:extLst>
          </p:cNvPr>
          <p:cNvSpPr>
            <a:spLocks noGrp="1"/>
          </p:cNvSpPr>
          <p:nvPr>
            <p:ph type="body" sz="quarter" idx="39"/>
          </p:nvPr>
        </p:nvSpPr>
        <p:spPr>
          <a:xfrm>
            <a:off x="750429" y="5429608"/>
            <a:ext cx="2281237" cy="347662"/>
          </a:xfrm>
        </p:spPr>
        <p:txBody>
          <a:bodyPr/>
          <a:lstStyle/>
          <a:p>
            <a:r>
              <a:rPr lang="en-US" dirty="0"/>
              <a:t>VP Product</a:t>
            </a:r>
          </a:p>
        </p:txBody>
      </p:sp>
      <p:pic>
        <p:nvPicPr>
          <p:cNvPr id="66" name="Picture Placeholder 48" descr="Team member headshot">
            <a:extLst>
              <a:ext uri="{FF2B5EF4-FFF2-40B4-BE49-F238E27FC236}">
                <a16:creationId xmlns:a16="http://schemas.microsoft.com/office/drawing/2014/main" id="{4E145096-B7BF-9C4C-97FA-308F61FE406A}"/>
              </a:ext>
            </a:extLst>
          </p:cNvPr>
          <p:cNvPicPr>
            <a:picLocks noGrp="1" noChangeAspect="1"/>
          </p:cNvPicPr>
          <p:nvPr>
            <p:ph type="pic" sz="quarter" idx="40"/>
          </p:nvPr>
        </p:nvPicPr>
        <p:blipFill rotWithShape="1">
          <a:blip r:embed="rId7">
            <a:extLst>
              <a:ext uri="{28A0092B-C50C-407E-A947-70E740481C1C}">
                <a14:useLocalDpi xmlns:a14="http://schemas.microsoft.com/office/drawing/2010/main" val="0"/>
              </a:ext>
            </a:extLst>
          </a:blip>
          <a:srcRect/>
          <a:stretch/>
        </p:blipFill>
        <p:spPr>
          <a:xfrm>
            <a:off x="3549397" y="4118551"/>
            <a:ext cx="904987" cy="905641"/>
          </a:xfrm>
        </p:spPr>
      </p:pic>
      <p:sp>
        <p:nvSpPr>
          <p:cNvPr id="24" name="Text Placeholder 23">
            <a:extLst>
              <a:ext uri="{FF2B5EF4-FFF2-40B4-BE49-F238E27FC236}">
                <a16:creationId xmlns:a16="http://schemas.microsoft.com/office/drawing/2014/main" id="{9B1711A4-C7D5-8D4D-82CD-4FBE8CC7FFE7}"/>
              </a:ext>
            </a:extLst>
          </p:cNvPr>
          <p:cNvSpPr>
            <a:spLocks noGrp="1"/>
          </p:cNvSpPr>
          <p:nvPr>
            <p:ph type="body" sz="quarter" idx="41"/>
          </p:nvPr>
        </p:nvSpPr>
        <p:spPr>
          <a:xfrm>
            <a:off x="3549398" y="5044362"/>
            <a:ext cx="2281237" cy="347662"/>
          </a:xfrm>
        </p:spPr>
        <p:txBody>
          <a:bodyPr/>
          <a:lstStyle/>
          <a:p>
            <a:r>
              <a:rPr lang="en-US" dirty="0"/>
              <a:t>Rowan Murphy</a:t>
            </a:r>
          </a:p>
        </p:txBody>
      </p:sp>
      <p:sp>
        <p:nvSpPr>
          <p:cNvPr id="25" name="Text Placeholder 24">
            <a:extLst>
              <a:ext uri="{FF2B5EF4-FFF2-40B4-BE49-F238E27FC236}">
                <a16:creationId xmlns:a16="http://schemas.microsoft.com/office/drawing/2014/main" id="{1D585144-668F-6141-B4A4-98C6E14ACA71}"/>
              </a:ext>
            </a:extLst>
          </p:cNvPr>
          <p:cNvSpPr>
            <a:spLocks noGrp="1"/>
          </p:cNvSpPr>
          <p:nvPr>
            <p:ph type="body" sz="quarter" idx="42"/>
          </p:nvPr>
        </p:nvSpPr>
        <p:spPr>
          <a:xfrm>
            <a:off x="3549397" y="5429608"/>
            <a:ext cx="2281237" cy="347662"/>
          </a:xfrm>
        </p:spPr>
        <p:txBody>
          <a:bodyPr/>
          <a:lstStyle/>
          <a:p>
            <a:r>
              <a:rPr lang="en-US" dirty="0"/>
              <a:t>SEO Strategist</a:t>
            </a:r>
          </a:p>
        </p:txBody>
      </p:sp>
      <p:pic>
        <p:nvPicPr>
          <p:cNvPr id="67" name="Picture Placeholder 52" descr="Team member headshot">
            <a:extLst>
              <a:ext uri="{FF2B5EF4-FFF2-40B4-BE49-F238E27FC236}">
                <a16:creationId xmlns:a16="http://schemas.microsoft.com/office/drawing/2014/main" id="{25B94F1A-D947-AF4E-BC9D-9B02C4E4EB30}"/>
              </a:ext>
            </a:extLst>
          </p:cNvPr>
          <p:cNvPicPr>
            <a:picLocks noGrp="1" noChangeAspect="1"/>
          </p:cNvPicPr>
          <p:nvPr>
            <p:ph type="pic" sz="quarter" idx="43"/>
          </p:nvPr>
        </p:nvPicPr>
        <p:blipFill rotWithShape="1">
          <a:blip r:embed="rId8">
            <a:extLst>
              <a:ext uri="{28A0092B-C50C-407E-A947-70E740481C1C}">
                <a14:useLocalDpi xmlns:a14="http://schemas.microsoft.com/office/drawing/2010/main" val="0"/>
              </a:ext>
            </a:extLst>
          </a:blip>
          <a:srcRect/>
          <a:stretch/>
        </p:blipFill>
        <p:spPr>
          <a:xfrm>
            <a:off x="6348367" y="4118551"/>
            <a:ext cx="904987" cy="905641"/>
          </a:xfrm>
        </p:spPr>
      </p:pic>
      <p:sp>
        <p:nvSpPr>
          <p:cNvPr id="27" name="Text Placeholder 26">
            <a:extLst>
              <a:ext uri="{FF2B5EF4-FFF2-40B4-BE49-F238E27FC236}">
                <a16:creationId xmlns:a16="http://schemas.microsoft.com/office/drawing/2014/main" id="{C63E461E-3AFB-0843-B481-D906526D48B2}"/>
              </a:ext>
            </a:extLst>
          </p:cNvPr>
          <p:cNvSpPr>
            <a:spLocks noGrp="1"/>
          </p:cNvSpPr>
          <p:nvPr>
            <p:ph type="body" sz="quarter" idx="44"/>
          </p:nvPr>
        </p:nvSpPr>
        <p:spPr>
          <a:xfrm>
            <a:off x="6348368" y="5044362"/>
            <a:ext cx="2281237" cy="347662"/>
          </a:xfrm>
        </p:spPr>
        <p:txBody>
          <a:bodyPr/>
          <a:lstStyle/>
          <a:p>
            <a:r>
              <a:rPr lang="en-US" dirty="0"/>
              <a:t>Elizabeth Moore</a:t>
            </a:r>
          </a:p>
        </p:txBody>
      </p:sp>
      <p:sp>
        <p:nvSpPr>
          <p:cNvPr id="28" name="Text Placeholder 27">
            <a:extLst>
              <a:ext uri="{FF2B5EF4-FFF2-40B4-BE49-F238E27FC236}">
                <a16:creationId xmlns:a16="http://schemas.microsoft.com/office/drawing/2014/main" id="{83F586E4-67FA-B94C-AF67-F2E5E6E54157}"/>
              </a:ext>
            </a:extLst>
          </p:cNvPr>
          <p:cNvSpPr>
            <a:spLocks noGrp="1"/>
          </p:cNvSpPr>
          <p:nvPr>
            <p:ph type="body" sz="quarter" idx="45"/>
          </p:nvPr>
        </p:nvSpPr>
        <p:spPr>
          <a:xfrm>
            <a:off x="6348367" y="5429608"/>
            <a:ext cx="2281237" cy="347662"/>
          </a:xfrm>
        </p:spPr>
        <p:txBody>
          <a:bodyPr/>
          <a:lstStyle/>
          <a:p>
            <a:r>
              <a:rPr lang="en-US" dirty="0"/>
              <a:t>Product Designer</a:t>
            </a:r>
          </a:p>
        </p:txBody>
      </p:sp>
      <p:pic>
        <p:nvPicPr>
          <p:cNvPr id="68" name="Picture Placeholder 54" descr="Team member headshot">
            <a:extLst>
              <a:ext uri="{FF2B5EF4-FFF2-40B4-BE49-F238E27FC236}">
                <a16:creationId xmlns:a16="http://schemas.microsoft.com/office/drawing/2014/main" id="{7E3F00C5-0B4F-FE4F-9561-1EB505B31873}"/>
              </a:ext>
            </a:extLst>
          </p:cNvPr>
          <p:cNvPicPr>
            <a:picLocks noGrp="1" noChangeAspect="1"/>
          </p:cNvPicPr>
          <p:nvPr>
            <p:ph type="pic" sz="quarter" idx="46"/>
          </p:nvPr>
        </p:nvPicPr>
        <p:blipFill rotWithShape="1">
          <a:blip r:embed="rId9">
            <a:extLst>
              <a:ext uri="{28A0092B-C50C-407E-A947-70E740481C1C}">
                <a14:useLocalDpi xmlns:a14="http://schemas.microsoft.com/office/drawing/2010/main" val="0"/>
              </a:ext>
            </a:extLst>
          </a:blip>
          <a:srcRect/>
          <a:stretch/>
        </p:blipFill>
        <p:spPr>
          <a:xfrm>
            <a:off x="9147335" y="4118551"/>
            <a:ext cx="904987" cy="905641"/>
          </a:xfrm>
        </p:spPr>
      </p:pic>
      <p:sp>
        <p:nvSpPr>
          <p:cNvPr id="36" name="Text Placeholder 35">
            <a:extLst>
              <a:ext uri="{FF2B5EF4-FFF2-40B4-BE49-F238E27FC236}">
                <a16:creationId xmlns:a16="http://schemas.microsoft.com/office/drawing/2014/main" id="{875B85E2-950C-CB45-A7F7-DE257EA20BB3}"/>
              </a:ext>
            </a:extLst>
          </p:cNvPr>
          <p:cNvSpPr>
            <a:spLocks noGrp="1"/>
          </p:cNvSpPr>
          <p:nvPr>
            <p:ph type="body" sz="quarter" idx="47"/>
          </p:nvPr>
        </p:nvSpPr>
        <p:spPr>
          <a:xfrm>
            <a:off x="9147336" y="5044362"/>
            <a:ext cx="2281237" cy="347662"/>
          </a:xfrm>
        </p:spPr>
        <p:txBody>
          <a:bodyPr/>
          <a:lstStyle/>
          <a:p>
            <a:r>
              <a:rPr lang="en-US" dirty="0"/>
              <a:t>Robin Kline</a:t>
            </a:r>
          </a:p>
        </p:txBody>
      </p:sp>
      <p:sp>
        <p:nvSpPr>
          <p:cNvPr id="37" name="Text Placeholder 36">
            <a:extLst>
              <a:ext uri="{FF2B5EF4-FFF2-40B4-BE49-F238E27FC236}">
                <a16:creationId xmlns:a16="http://schemas.microsoft.com/office/drawing/2014/main" id="{FC8EFF8B-CC40-9646-AAFC-092814DA02AD}"/>
              </a:ext>
            </a:extLst>
          </p:cNvPr>
          <p:cNvSpPr>
            <a:spLocks noGrp="1"/>
          </p:cNvSpPr>
          <p:nvPr>
            <p:ph type="body" sz="quarter" idx="48"/>
          </p:nvPr>
        </p:nvSpPr>
        <p:spPr>
          <a:xfrm>
            <a:off x="9147335" y="5429608"/>
            <a:ext cx="2281237" cy="347662"/>
          </a:xfrm>
        </p:spPr>
        <p:txBody>
          <a:bodyPr/>
          <a:lstStyle/>
          <a:p>
            <a:r>
              <a:rPr lang="en-US" dirty="0"/>
              <a:t>Content Developer</a:t>
            </a:r>
          </a:p>
        </p:txBody>
      </p:sp>
      <p:sp>
        <p:nvSpPr>
          <p:cNvPr id="3" name="Date Placeholder 2">
            <a:extLst>
              <a:ext uri="{FF2B5EF4-FFF2-40B4-BE49-F238E27FC236}">
                <a16:creationId xmlns:a16="http://schemas.microsoft.com/office/drawing/2014/main" id="{DF3B501F-5E7A-5D46-8856-A27912A21D96}"/>
              </a:ext>
            </a:extLst>
          </p:cNvPr>
          <p:cNvSpPr>
            <a:spLocks noGrp="1"/>
          </p:cNvSpPr>
          <p:nvPr>
            <p:ph type="dt" sz="half" idx="25"/>
          </p:nvPr>
        </p:nvSpPr>
        <p:spPr>
          <a:xfrm>
            <a:off x="381000" y="6356350"/>
            <a:ext cx="2743200" cy="365125"/>
          </a:xfrm>
        </p:spPr>
        <p:txBody>
          <a:bodyPr/>
          <a:lstStyle/>
          <a:p>
            <a:fld id="{52D104B6-D63E-FE41-98E2-AF7FB6EA6483}" type="datetime1">
              <a:rPr lang="en-US" smtClean="0"/>
              <a:pPr/>
              <a:t>1/25/2022</a:t>
            </a:fld>
            <a:endParaRPr lang="en-US" dirty="0"/>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Plan for product launch </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2447468529"/>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1/25/2022</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p:txBody>
          <a:bodyPr/>
          <a:lstStyle/>
          <a:p>
            <a:r>
              <a:rPr lang="en-US" dirty="0"/>
              <a:t>Timeline </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94231098"/>
              </p:ext>
            </p:extLst>
          </p:nvPr>
        </p:nvGraphicFramePr>
        <p:xfrm>
          <a:off x="1245325" y="1706563"/>
          <a:ext cx="9779182"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374915C9-579A-6644-A782-7D56C8F5561E}"/>
              </a:ext>
            </a:extLst>
          </p:cNvPr>
          <p:cNvSpPr>
            <a:spLocks noGrp="1"/>
          </p:cNvSpPr>
          <p:nvPr>
            <p:ph type="dt" sz="half" idx="2"/>
          </p:nvPr>
        </p:nvSpPr>
        <p:spPr/>
        <p:txBody>
          <a:bodyPr/>
          <a:lstStyle/>
          <a:p>
            <a:fld id="{79C497D8-AFA6-424B-9876-402B886244CF}" type="datetime1">
              <a:rPr lang="en-US" smtClean="0"/>
              <a:t>1/25/2022</a:t>
            </a:fld>
            <a:endParaRPr lang="en-US" dirty="0"/>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p:txBody>
          <a:bodyPr/>
          <a:lstStyle/>
          <a:p>
            <a:fld id="{294A09A9-5501-47C1-A89A-A340965A2BE2}" type="slidenum">
              <a:rPr lang="en-US" smtClean="0"/>
              <a:t>16</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1167493" y="2005689"/>
            <a:ext cx="4663440" cy="522514"/>
          </a:xfrm>
        </p:spPr>
        <p:txBody>
          <a:bodyPr/>
          <a:lstStyle/>
          <a:p>
            <a:r>
              <a:rPr lang="en-US"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idx="12"/>
          </p:nvPr>
        </p:nvSpPr>
        <p:spPr>
          <a:xfrm>
            <a:off x="6283235" y="2005689"/>
            <a:ext cx="4663440" cy="522514"/>
          </a:xfrm>
        </p:spPr>
        <p:txBody>
          <a:bodyPr/>
          <a:lstStyle/>
          <a:p>
            <a:r>
              <a:rPr lang="en-US" dirty="0"/>
              <a:t>Cloud-based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r>
              <a:rPr lang="en-US" dirty="0"/>
              <a:t>Iterative approaches to corporate strategy</a:t>
            </a:r>
          </a:p>
          <a:p>
            <a:r>
              <a:rPr lang="en-US" dirty="0"/>
              <a:t>Establish a management framework from the inside</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1/25/2022</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How we get there</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idx="11"/>
          </p:nvPr>
        </p:nvSpPr>
        <p:spPr>
          <a:xfrm>
            <a:off x="1167493" y="2003804"/>
            <a:ext cx="3173278" cy="522514"/>
          </a:xfrm>
        </p:spPr>
        <p:txBody>
          <a:bodyPr/>
          <a:lstStyle/>
          <a:p>
            <a:r>
              <a:rPr lang="en-US" dirty="0"/>
              <a:t>ROI</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idx="12"/>
          </p:nvPr>
        </p:nvSpPr>
        <p:spPr>
          <a:xfrm>
            <a:off x="4683788" y="2003804"/>
            <a:ext cx="3173278" cy="522514"/>
          </a:xfrm>
        </p:spPr>
        <p:txBody>
          <a:bodyPr/>
          <a:lstStyle/>
          <a:p>
            <a:r>
              <a:rPr lang="en-US" dirty="0"/>
              <a:t>Niche Markets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526318"/>
            <a:ext cx="3173279" cy="2828613"/>
          </a:xfrm>
        </p:spPr>
        <p:txBody>
          <a:bodyPr vert="horz" lIns="91440" tIns="45720" rIns="91440" bIns="45720" rtlCol="0" anchor="t">
            <a:normAutofit/>
          </a:bodyPr>
          <a:lstStyle/>
          <a:p>
            <a:r>
              <a:rPr lang="en-US" dirty="0"/>
              <a:t>Pursue scalable customer service through sustainable strategies</a:t>
            </a:r>
          </a:p>
          <a:p>
            <a:r>
              <a:rPr lang="en-US" dirty="0"/>
              <a:t>Engage top-line web services with cutting-edge deliverables</a:t>
            </a:r>
          </a:p>
          <a:p>
            <a:endParaRPr lang="en-US" dirty="0"/>
          </a:p>
          <a:p>
            <a:endParaRPr lang="en-US" dirty="0"/>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idx="14"/>
          </p:nvPr>
        </p:nvSpPr>
        <p:spPr>
          <a:xfrm>
            <a:off x="8200083" y="2003804"/>
            <a:ext cx="3173278" cy="522514"/>
          </a:xfrm>
        </p:spPr>
        <p:txBody>
          <a:bodyPr/>
          <a:lstStyle/>
          <a:p>
            <a:r>
              <a:rPr lang="en-US" dirty="0"/>
              <a:t>Supply chains</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526318"/>
            <a:ext cx="3173279" cy="2828613"/>
          </a:xfrm>
        </p:spPr>
        <p:txBody>
          <a:bodyPr/>
          <a:lstStyle/>
          <a:p>
            <a:r>
              <a:rPr lang="en-US" dirty="0"/>
              <a:t>Cultivate one-to-one customer service with robust ideas</a:t>
            </a:r>
          </a:p>
          <a:p>
            <a:r>
              <a:rPr lang="en-US" dirty="0"/>
              <a:t>Maximize timely deliverables for real-time schemas</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1/25/2022</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1/25/2022</a:t>
            </a:fld>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655969"/>
          </a:xfrm>
        </p:spPr>
        <p:txBody>
          <a:bodyPr vert="horz" lIns="91440" tIns="45720" rIns="91440" bIns="45720" rtlCol="0" anchor="t">
            <a:normAutofit/>
          </a:bodyPr>
          <a:lstStyle/>
          <a:p>
            <a:r>
              <a:rPr lang="en-US" dirty="0"/>
              <a:t>Problem statement</a:t>
            </a:r>
          </a:p>
          <a:p>
            <a:r>
              <a:rPr lang="en-US" dirty="0"/>
              <a:t>Proposed solution </a:t>
            </a:r>
          </a:p>
          <a:p>
            <a:r>
              <a:rPr lang="en-US" dirty="0"/>
              <a:t>Dataset</a:t>
            </a:r>
          </a:p>
          <a:p>
            <a:r>
              <a:rPr lang="en-US" dirty="0"/>
              <a:t>Methodology</a:t>
            </a:r>
          </a:p>
          <a:p>
            <a:r>
              <a:rPr lang="en-US" dirty="0"/>
              <a:t>Results</a:t>
            </a:r>
          </a:p>
          <a:p>
            <a:r>
              <a:rPr lang="en-US" dirty="0"/>
              <a:t>Future plan </a:t>
            </a:r>
          </a:p>
          <a:p>
            <a:r>
              <a:rPr lang="en-US" dirty="0"/>
              <a:t>Questions</a:t>
            </a:r>
          </a:p>
          <a:p>
            <a:endParaRPr lang="en-US" dirty="0"/>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1/25/2022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Soil analysis using machine learning</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02038"/>
            <a:ext cx="6220277" cy="2247219"/>
          </a:xfrm>
        </p:spPr>
        <p:txBody>
          <a:bodyPr>
            <a:normAutofit/>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926184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2A10-76A3-49F1-AA94-8B3D659FFAC4}"/>
              </a:ext>
            </a:extLst>
          </p:cNvPr>
          <p:cNvSpPr>
            <a:spLocks noGrp="1"/>
          </p:cNvSpPr>
          <p:nvPr>
            <p:ph type="ctrTitle"/>
          </p:nvPr>
        </p:nvSpPr>
        <p:spPr>
          <a:xfrm>
            <a:off x="1645476" y="750052"/>
            <a:ext cx="2344633" cy="517381"/>
          </a:xfrm>
        </p:spPr>
        <p:txBody>
          <a:bodyPr/>
          <a:lstStyle/>
          <a:p>
            <a:r>
              <a:rPr lang="en-US" sz="3200" dirty="0"/>
              <a:t>References</a:t>
            </a:r>
          </a:p>
        </p:txBody>
      </p:sp>
      <p:sp>
        <p:nvSpPr>
          <p:cNvPr id="3" name="Subtitle 2">
            <a:extLst>
              <a:ext uri="{FF2B5EF4-FFF2-40B4-BE49-F238E27FC236}">
                <a16:creationId xmlns:a16="http://schemas.microsoft.com/office/drawing/2014/main" id="{2360210B-35CE-417D-AF12-75296603938B}"/>
              </a:ext>
            </a:extLst>
          </p:cNvPr>
          <p:cNvSpPr>
            <a:spLocks noGrp="1"/>
          </p:cNvSpPr>
          <p:nvPr>
            <p:ph type="subTitle" idx="1"/>
          </p:nvPr>
        </p:nvSpPr>
        <p:spPr>
          <a:xfrm>
            <a:off x="1125929" y="1752456"/>
            <a:ext cx="6220277" cy="2685320"/>
          </a:xfrm>
        </p:spPr>
        <p:txBody>
          <a:bodyPr/>
          <a:lstStyle/>
          <a:p>
            <a:pPr marL="457200" indent="-457200">
              <a:buFont typeface="Arial" panose="020B0604020202020204" pitchFamily="34" charset="0"/>
              <a:buChar char="•"/>
            </a:pPr>
            <a:r>
              <a:rPr lang="en-US" sz="1100" b="1" dirty="0">
                <a:hlinkClick r:id="rId2"/>
              </a:rPr>
              <a:t>2022 Cost of Soil Testing | Price of Soil Quality Testing and Analysis – HomeAdvisor</a:t>
            </a:r>
            <a:endParaRPr lang="en-US" sz="1100" b="1" dirty="0"/>
          </a:p>
          <a:p>
            <a:pPr marL="457200" indent="-457200">
              <a:buFont typeface="Arial" panose="020B0604020202020204" pitchFamily="34" charset="0"/>
              <a:buChar char="•"/>
            </a:pPr>
            <a:r>
              <a:rPr lang="en-US" sz="1100" b="1" dirty="0">
                <a:hlinkClick r:id="rId3"/>
              </a:rPr>
              <a:t>Soil sampling using mobile - Google Search</a:t>
            </a:r>
            <a:endParaRPr lang="en-US" sz="1100" b="1" dirty="0"/>
          </a:p>
          <a:p>
            <a:pPr marL="457200" indent="-457200">
              <a:buFont typeface="Arial" panose="020B0604020202020204" pitchFamily="34" charset="0"/>
              <a:buChar char="•"/>
            </a:pPr>
            <a:r>
              <a:rPr lang="en-US" sz="1100" b="1" i="0" dirty="0">
                <a:effectLst/>
                <a:latin typeface="Arial" panose="020B0604020202020204" pitchFamily="34" charset="0"/>
              </a:rPr>
              <a:t>Vinay Kumar, B. K. Vimal, Rakesh Kumar, and Mukesh Kumar. Determination of soil </a:t>
            </a:r>
            <a:r>
              <a:rPr lang="en-US" sz="1100" b="1" i="0" dirty="0" err="1">
                <a:effectLst/>
                <a:latin typeface="Arial" panose="020B0604020202020204" pitchFamily="34" charset="0"/>
              </a:rPr>
              <a:t>ph</a:t>
            </a:r>
            <a:r>
              <a:rPr lang="en-US" sz="1100" b="1" i="0" dirty="0">
                <a:effectLst/>
                <a:latin typeface="Arial" panose="020B0604020202020204" pitchFamily="34" charset="0"/>
              </a:rPr>
              <a:t> by using digital</a:t>
            </a:r>
            <a:br>
              <a:rPr lang="en-US" sz="1100" b="1" dirty="0"/>
            </a:br>
            <a:r>
              <a:rPr lang="en-US" sz="1100" b="1" i="0" dirty="0">
                <a:effectLst/>
                <a:latin typeface="Arial" panose="020B0604020202020204" pitchFamily="34" charset="0"/>
              </a:rPr>
              <a:t>image processing technique. Journal of Applied and Natural Science, 6:14–18, 2014.</a:t>
            </a:r>
          </a:p>
          <a:p>
            <a:pPr marL="457200" indent="-457200">
              <a:buFont typeface="Arial" panose="020B0604020202020204" pitchFamily="34" charset="0"/>
              <a:buChar char="•"/>
            </a:pPr>
            <a:r>
              <a:rPr lang="en-US" sz="1100" b="1" i="0" dirty="0">
                <a:effectLst/>
                <a:latin typeface="Arial" panose="020B0604020202020204" pitchFamily="34" charset="0"/>
              </a:rPr>
              <a:t>CS ManikandaBabu and M Arun Pandian. Determination of physical and chemical characteristics of soil</a:t>
            </a:r>
            <a:br>
              <a:rPr lang="en-US" sz="1100" b="1" dirty="0"/>
            </a:br>
            <a:r>
              <a:rPr lang="en-US" sz="1100" b="1" i="0" dirty="0">
                <a:effectLst/>
                <a:latin typeface="Arial" panose="020B0604020202020204" pitchFamily="34" charset="0"/>
              </a:rPr>
              <a:t>using digital image processing. DIGITAL IMAGE PROCESSING, 1:2, 2016.</a:t>
            </a:r>
          </a:p>
          <a:p>
            <a:pPr marL="457200" indent="-457200">
              <a:buFont typeface="Arial" panose="020B0604020202020204" pitchFamily="34" charset="0"/>
              <a:buChar char="•"/>
            </a:pPr>
            <a:r>
              <a:rPr lang="en-US" sz="1100" b="1" i="0" dirty="0">
                <a:effectLst/>
                <a:latin typeface="Arial" panose="020B0604020202020204" pitchFamily="34" charset="0"/>
              </a:rPr>
              <a:t>AV </a:t>
            </a:r>
            <a:r>
              <a:rPr lang="en-US" sz="1100" b="1" i="0" dirty="0" err="1">
                <a:effectLst/>
                <a:latin typeface="Arial" panose="020B0604020202020204" pitchFamily="34" charset="0"/>
              </a:rPr>
              <a:t>Guilalas</a:t>
            </a:r>
            <a:r>
              <a:rPr lang="en-US" sz="1100" b="1" i="0" dirty="0">
                <a:effectLst/>
                <a:latin typeface="Arial" panose="020B0604020202020204" pitchFamily="34" charset="0"/>
              </a:rPr>
              <a:t>, M </a:t>
            </a:r>
            <a:r>
              <a:rPr lang="en-US" sz="1100" b="1" i="0" dirty="0" err="1">
                <a:effectLst/>
                <a:latin typeface="Arial" panose="020B0604020202020204" pitchFamily="34" charset="0"/>
              </a:rPr>
              <a:t>Devoor</a:t>
            </a:r>
            <a:r>
              <a:rPr lang="en-US" sz="1100" b="1" i="0" dirty="0">
                <a:effectLst/>
                <a:latin typeface="Arial" panose="020B0604020202020204" pitchFamily="34" charset="0"/>
              </a:rPr>
              <a:t>, M Mizoguchi International Journal of . . . , and 2019. Determination of soil </a:t>
            </a:r>
            <a:r>
              <a:rPr lang="en-US" sz="1100" b="1" i="0" dirty="0" err="1">
                <a:effectLst/>
                <a:latin typeface="Arial" panose="020B0604020202020204" pitchFamily="34" charset="0"/>
              </a:rPr>
              <a:t>ph</a:t>
            </a:r>
            <a:br>
              <a:rPr lang="en-US" sz="1100" b="1" dirty="0"/>
            </a:br>
            <a:r>
              <a:rPr lang="en-US" sz="1100" b="1" i="0" dirty="0">
                <a:effectLst/>
                <a:latin typeface="Arial" panose="020B0604020202020204" pitchFamily="34" charset="0"/>
              </a:rPr>
              <a:t>using digital image processing. 2019</a:t>
            </a:r>
            <a:br>
              <a:rPr lang="en-US" sz="1050" dirty="0"/>
            </a:br>
            <a:endParaRPr lang="en-US" sz="1050" dirty="0">
              <a:latin typeface="Arial" panose="020B0604020202020204" pitchFamily="34" charset="0"/>
            </a:endParaRPr>
          </a:p>
          <a:p>
            <a:pPr marL="457200" indent="-457200">
              <a:buFont typeface="Arial" panose="020B0604020202020204" pitchFamily="34" charset="0"/>
              <a:buChar char="•"/>
            </a:pPr>
            <a:endParaRPr lang="en-US" sz="1400" b="0" i="0" dirty="0">
              <a:effectLst/>
              <a:latin typeface="Arial" panose="020B0604020202020204" pitchFamily="34" charset="0"/>
            </a:endParaRP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endParaRPr lang="en-US" sz="1400" dirty="0"/>
          </a:p>
        </p:txBody>
      </p:sp>
    </p:spTree>
    <p:extLst>
      <p:ext uri="{BB962C8B-B14F-4D97-AF65-F5344CB8AC3E}">
        <p14:creationId xmlns:p14="http://schemas.microsoft.com/office/powerpoint/2010/main" val="158079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Problem Statement</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r>
              <a:rPr lang="en-US" dirty="0"/>
              <a:t>1/27/2022</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
        <p:nvSpPr>
          <p:cNvPr id="9" name="Footer Placeholder 4">
            <a:extLst>
              <a:ext uri="{FF2B5EF4-FFF2-40B4-BE49-F238E27FC236}">
                <a16:creationId xmlns:a16="http://schemas.microsoft.com/office/drawing/2014/main" id="{04176B3C-C904-48AE-A8CF-ACC8D038F787}"/>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Soil analysis using machine learning</a:t>
            </a:r>
          </a:p>
        </p:txBody>
      </p:sp>
      <p:pic>
        <p:nvPicPr>
          <p:cNvPr id="10" name="Google Shape;125;p3">
            <a:extLst>
              <a:ext uri="{FF2B5EF4-FFF2-40B4-BE49-F238E27FC236}">
                <a16:creationId xmlns:a16="http://schemas.microsoft.com/office/drawing/2014/main" id="{C2A89042-4A9B-40A9-B5A7-B2E2FEE162BE}"/>
              </a:ext>
            </a:extLst>
          </p:cNvPr>
          <p:cNvPicPr preferRelativeResize="0">
            <a:picLocks/>
          </p:cNvPicPr>
          <p:nvPr/>
        </p:nvPicPr>
        <p:blipFill rotWithShape="1">
          <a:blip r:embed="rId2">
            <a:alphaModFix/>
          </a:blip>
          <a:srcRect/>
          <a:stretch/>
        </p:blipFill>
        <p:spPr>
          <a:xfrm>
            <a:off x="589929" y="2561408"/>
            <a:ext cx="2602776" cy="1735184"/>
          </a:xfrm>
          <a:prstGeom prst="rect">
            <a:avLst/>
          </a:prstGeom>
          <a:noFill/>
          <a:ln>
            <a:noFill/>
          </a:ln>
        </p:spPr>
      </p:pic>
      <p:graphicFrame>
        <p:nvGraphicFramePr>
          <p:cNvPr id="11" name="Google Shape;126;p3">
            <a:extLst>
              <a:ext uri="{FF2B5EF4-FFF2-40B4-BE49-F238E27FC236}">
                <a16:creationId xmlns:a16="http://schemas.microsoft.com/office/drawing/2014/main" id="{943CBEA9-982D-488A-83F3-920C265B2EF9}"/>
              </a:ext>
            </a:extLst>
          </p:cNvPr>
          <p:cNvGraphicFramePr/>
          <p:nvPr>
            <p:extLst>
              <p:ext uri="{D42A27DB-BD31-4B8C-83A1-F6EECF244321}">
                <p14:modId xmlns:p14="http://schemas.microsoft.com/office/powerpoint/2010/main" val="2625853305"/>
              </p:ext>
            </p:extLst>
          </p:nvPr>
        </p:nvGraphicFramePr>
        <p:xfrm>
          <a:off x="1028775" y="4395355"/>
          <a:ext cx="1447650" cy="365770"/>
        </p:xfrm>
        <a:graphic>
          <a:graphicData uri="http://schemas.openxmlformats.org/drawingml/2006/table">
            <a:tbl>
              <a:tblPr firstRow="1" bandRow="1">
                <a:noFill/>
              </a:tblPr>
              <a:tblGrid>
                <a:gridCol w="1447650">
                  <a:extLst>
                    <a:ext uri="{9D8B030D-6E8A-4147-A177-3AD203B41FA5}">
                      <a16:colId xmlns:a16="http://schemas.microsoft.com/office/drawing/2014/main" val="20000"/>
                    </a:ext>
                  </a:extLst>
                </a:gridCol>
              </a:tblGrid>
              <a:tr h="194128">
                <a:tc>
                  <a:txBody>
                    <a:bodyPr/>
                    <a:lstStyle/>
                    <a:p>
                      <a:pPr marL="0" marR="0" lvl="0" indent="0" algn="l" rtl="0">
                        <a:spcBef>
                          <a:spcPts val="0"/>
                        </a:spcBef>
                        <a:spcAft>
                          <a:spcPts val="0"/>
                        </a:spcAft>
                        <a:buNone/>
                      </a:pPr>
                      <a:r>
                        <a:rPr lang="en-US" sz="1800" u="none" strike="noStrike" cap="none" dirty="0">
                          <a:solidFill>
                            <a:schemeClr val="bg1"/>
                          </a:solidFill>
                        </a:rPr>
                        <a:t>Soil sample</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14" name="Google Shape;127;p3">
            <a:extLst>
              <a:ext uri="{FF2B5EF4-FFF2-40B4-BE49-F238E27FC236}">
                <a16:creationId xmlns:a16="http://schemas.microsoft.com/office/drawing/2014/main" id="{F89C0EEA-394B-4078-937B-A193BD0B04C9}"/>
              </a:ext>
            </a:extLst>
          </p:cNvPr>
          <p:cNvCxnSpPr/>
          <p:nvPr/>
        </p:nvCxnSpPr>
        <p:spPr>
          <a:xfrm>
            <a:off x="3277119" y="3511334"/>
            <a:ext cx="1093616" cy="0"/>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15" name="Google Shape;128;p3">
            <a:extLst>
              <a:ext uri="{FF2B5EF4-FFF2-40B4-BE49-F238E27FC236}">
                <a16:creationId xmlns:a16="http://schemas.microsoft.com/office/drawing/2014/main" id="{B37D0EE3-D893-4A6B-B8A3-D90A7C9FF740}"/>
              </a:ext>
            </a:extLst>
          </p:cNvPr>
          <p:cNvPicPr preferRelativeResize="0"/>
          <p:nvPr/>
        </p:nvPicPr>
        <p:blipFill rotWithShape="1">
          <a:blip r:embed="rId3">
            <a:alphaModFix/>
          </a:blip>
          <a:srcRect/>
          <a:stretch/>
        </p:blipFill>
        <p:spPr>
          <a:xfrm>
            <a:off x="4430527" y="2561408"/>
            <a:ext cx="2728602" cy="1735182"/>
          </a:xfrm>
          <a:prstGeom prst="rect">
            <a:avLst/>
          </a:prstGeom>
          <a:noFill/>
          <a:ln>
            <a:noFill/>
          </a:ln>
        </p:spPr>
      </p:pic>
      <p:graphicFrame>
        <p:nvGraphicFramePr>
          <p:cNvPr id="16" name="Google Shape;129;p3">
            <a:extLst>
              <a:ext uri="{FF2B5EF4-FFF2-40B4-BE49-F238E27FC236}">
                <a16:creationId xmlns:a16="http://schemas.microsoft.com/office/drawing/2014/main" id="{CDE1CB0F-522A-474A-A9CA-27436C01EA59}"/>
              </a:ext>
            </a:extLst>
          </p:cNvPr>
          <p:cNvGraphicFramePr/>
          <p:nvPr>
            <p:extLst>
              <p:ext uri="{D42A27DB-BD31-4B8C-83A1-F6EECF244321}">
                <p14:modId xmlns:p14="http://schemas.microsoft.com/office/powerpoint/2010/main" val="4081768345"/>
              </p:ext>
            </p:extLst>
          </p:nvPr>
        </p:nvGraphicFramePr>
        <p:xfrm>
          <a:off x="4479925" y="4395355"/>
          <a:ext cx="2071877" cy="365770"/>
        </p:xfrm>
        <a:graphic>
          <a:graphicData uri="http://schemas.openxmlformats.org/drawingml/2006/table">
            <a:tbl>
              <a:tblPr firstRow="1" bandRow="1">
                <a:noFill/>
              </a:tblPr>
              <a:tblGrid>
                <a:gridCol w="2071877">
                  <a:extLst>
                    <a:ext uri="{9D8B030D-6E8A-4147-A177-3AD203B41FA5}">
                      <a16:colId xmlns:a16="http://schemas.microsoft.com/office/drawing/2014/main" val="20000"/>
                    </a:ext>
                  </a:extLst>
                </a:gridCol>
              </a:tblGrid>
              <a:tr h="348425">
                <a:tc>
                  <a:txBody>
                    <a:bodyPr/>
                    <a:lstStyle/>
                    <a:p>
                      <a:pPr marL="0" marR="0" lvl="0" indent="0" algn="l" rtl="0">
                        <a:spcBef>
                          <a:spcPts val="0"/>
                        </a:spcBef>
                        <a:spcAft>
                          <a:spcPts val="0"/>
                        </a:spcAft>
                        <a:buNone/>
                      </a:pPr>
                      <a:r>
                        <a:rPr lang="en-US" sz="1800" dirty="0">
                          <a:solidFill>
                            <a:schemeClr val="bg1"/>
                          </a:solidFill>
                        </a:rPr>
                        <a:t>Laboratory Testing</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17" name="Google Shape;130;p3">
            <a:extLst>
              <a:ext uri="{FF2B5EF4-FFF2-40B4-BE49-F238E27FC236}">
                <a16:creationId xmlns:a16="http://schemas.microsoft.com/office/drawing/2014/main" id="{0AE1179A-9C6F-4BD5-A7B6-E7570AB62479}"/>
              </a:ext>
            </a:extLst>
          </p:cNvPr>
          <p:cNvCxnSpPr/>
          <p:nvPr/>
        </p:nvCxnSpPr>
        <p:spPr>
          <a:xfrm rot="10800000" flipH="1">
            <a:off x="7474530" y="2982191"/>
            <a:ext cx="1648688" cy="446809"/>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18" name="Google Shape;131;p3" descr="Stopwatch">
            <a:extLst>
              <a:ext uri="{FF2B5EF4-FFF2-40B4-BE49-F238E27FC236}">
                <a16:creationId xmlns:a16="http://schemas.microsoft.com/office/drawing/2014/main" id="{D7C2DD1E-485E-477C-AC7E-25C2806264D1}"/>
              </a:ext>
            </a:extLst>
          </p:cNvPr>
          <p:cNvPicPr preferRelativeResize="0"/>
          <p:nvPr/>
        </p:nvPicPr>
        <p:blipFill rotWithShape="1">
          <a:blip r:embed="rId4">
            <a:alphaModFix/>
          </a:blip>
          <a:srcRect/>
          <a:stretch/>
        </p:blipFill>
        <p:spPr>
          <a:xfrm>
            <a:off x="9205605" y="2405743"/>
            <a:ext cx="914400" cy="914400"/>
          </a:xfrm>
          <a:prstGeom prst="rect">
            <a:avLst/>
          </a:prstGeom>
          <a:noFill/>
          <a:ln>
            <a:noFill/>
          </a:ln>
        </p:spPr>
      </p:pic>
      <p:cxnSp>
        <p:nvCxnSpPr>
          <p:cNvPr id="19" name="Google Shape;132;p3">
            <a:extLst>
              <a:ext uri="{FF2B5EF4-FFF2-40B4-BE49-F238E27FC236}">
                <a16:creationId xmlns:a16="http://schemas.microsoft.com/office/drawing/2014/main" id="{28636D5E-7CCF-4043-ABE5-CB602DAF58EC}"/>
              </a:ext>
            </a:extLst>
          </p:cNvPr>
          <p:cNvCxnSpPr/>
          <p:nvPr/>
        </p:nvCxnSpPr>
        <p:spPr>
          <a:xfrm>
            <a:off x="7474530" y="3896591"/>
            <a:ext cx="1731075" cy="657992"/>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20" name="Google Shape;133;p3" descr="Dollar">
            <a:extLst>
              <a:ext uri="{FF2B5EF4-FFF2-40B4-BE49-F238E27FC236}">
                <a16:creationId xmlns:a16="http://schemas.microsoft.com/office/drawing/2014/main" id="{E5A2A92E-EDA0-4587-AADD-E6FAC6F4EDF7}"/>
              </a:ext>
            </a:extLst>
          </p:cNvPr>
          <p:cNvPicPr preferRelativeResize="0"/>
          <p:nvPr/>
        </p:nvPicPr>
        <p:blipFill rotWithShape="1">
          <a:blip r:embed="rId5">
            <a:alphaModFix/>
          </a:blip>
          <a:srcRect/>
          <a:stretch/>
        </p:blipFill>
        <p:spPr>
          <a:xfrm>
            <a:off x="9295656" y="4140925"/>
            <a:ext cx="914400" cy="914400"/>
          </a:xfrm>
          <a:prstGeom prst="rect">
            <a:avLst/>
          </a:prstGeom>
          <a:noFill/>
          <a:ln>
            <a:noFill/>
          </a:ln>
        </p:spPr>
      </p:pic>
      <p:graphicFrame>
        <p:nvGraphicFramePr>
          <p:cNvPr id="21" name="Google Shape;134;p3">
            <a:extLst>
              <a:ext uri="{FF2B5EF4-FFF2-40B4-BE49-F238E27FC236}">
                <a16:creationId xmlns:a16="http://schemas.microsoft.com/office/drawing/2014/main" id="{0FCCEDD8-4DAA-4FCA-98CA-4125372A8420}"/>
              </a:ext>
            </a:extLst>
          </p:cNvPr>
          <p:cNvGraphicFramePr/>
          <p:nvPr>
            <p:extLst>
              <p:ext uri="{D42A27DB-BD31-4B8C-83A1-F6EECF244321}">
                <p14:modId xmlns:p14="http://schemas.microsoft.com/office/powerpoint/2010/main" val="3847233901"/>
              </p:ext>
            </p:extLst>
          </p:nvPr>
        </p:nvGraphicFramePr>
        <p:xfrm>
          <a:off x="10163135" y="2717075"/>
          <a:ext cx="1917800" cy="370850"/>
        </p:xfrm>
        <a:graphic>
          <a:graphicData uri="http://schemas.openxmlformats.org/drawingml/2006/table">
            <a:tbl>
              <a:tblPr firstRow="1" bandRow="1">
                <a:noFill/>
              </a:tblPr>
              <a:tblGrid>
                <a:gridCol w="19178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800" dirty="0">
                          <a:solidFill>
                            <a:schemeClr val="bg1"/>
                          </a:solidFill>
                        </a:rPr>
                        <a:t>Time consuming</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graphicFrame>
        <p:nvGraphicFramePr>
          <p:cNvPr id="22" name="Google Shape;135;p3">
            <a:extLst>
              <a:ext uri="{FF2B5EF4-FFF2-40B4-BE49-F238E27FC236}">
                <a16:creationId xmlns:a16="http://schemas.microsoft.com/office/drawing/2014/main" id="{1992742C-B749-412C-9C3E-CF8E6931C03E}"/>
              </a:ext>
            </a:extLst>
          </p:cNvPr>
          <p:cNvGraphicFramePr/>
          <p:nvPr>
            <p:extLst>
              <p:ext uri="{D42A27DB-BD31-4B8C-83A1-F6EECF244321}">
                <p14:modId xmlns:p14="http://schemas.microsoft.com/office/powerpoint/2010/main" val="373798768"/>
              </p:ext>
            </p:extLst>
          </p:nvPr>
        </p:nvGraphicFramePr>
        <p:xfrm>
          <a:off x="10163135" y="4412700"/>
          <a:ext cx="1590125" cy="370850"/>
        </p:xfrm>
        <a:graphic>
          <a:graphicData uri="http://schemas.openxmlformats.org/drawingml/2006/table">
            <a:tbl>
              <a:tblPr firstRow="1" bandRow="1">
                <a:noFill/>
              </a:tblPr>
              <a:tblGrid>
                <a:gridCol w="1590125">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800" dirty="0">
                          <a:solidFill>
                            <a:schemeClr val="bg1"/>
                          </a:solidFill>
                        </a:rPr>
                        <a:t>More Cost</a:t>
                      </a:r>
                      <a:endParaRPr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Solution</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r>
              <a:rPr lang="en-US" dirty="0"/>
              <a:t>1/27/2022</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
        <p:nvSpPr>
          <p:cNvPr id="9" name="Footer Placeholder 4">
            <a:extLst>
              <a:ext uri="{FF2B5EF4-FFF2-40B4-BE49-F238E27FC236}">
                <a16:creationId xmlns:a16="http://schemas.microsoft.com/office/drawing/2014/main" id="{04176B3C-C904-48AE-A8CF-ACC8D038F787}"/>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Soil analysis using machine learning</a:t>
            </a:r>
          </a:p>
        </p:txBody>
      </p:sp>
      <p:pic>
        <p:nvPicPr>
          <p:cNvPr id="23" name="Google Shape;147;p4">
            <a:extLst>
              <a:ext uri="{FF2B5EF4-FFF2-40B4-BE49-F238E27FC236}">
                <a16:creationId xmlns:a16="http://schemas.microsoft.com/office/drawing/2014/main" id="{54416591-9C95-490E-9B11-8C0C0FF9D23F}"/>
              </a:ext>
            </a:extLst>
          </p:cNvPr>
          <p:cNvPicPr preferRelativeResize="0"/>
          <p:nvPr/>
        </p:nvPicPr>
        <p:blipFill rotWithShape="1">
          <a:blip r:embed="rId2">
            <a:alphaModFix/>
          </a:blip>
          <a:srcRect/>
          <a:stretch/>
        </p:blipFill>
        <p:spPr>
          <a:xfrm>
            <a:off x="381001" y="3187816"/>
            <a:ext cx="1867250" cy="1387829"/>
          </a:xfrm>
          <a:prstGeom prst="rect">
            <a:avLst/>
          </a:prstGeom>
          <a:noFill/>
          <a:ln>
            <a:noFill/>
          </a:ln>
        </p:spPr>
      </p:pic>
      <p:graphicFrame>
        <p:nvGraphicFramePr>
          <p:cNvPr id="24" name="Google Shape;148;p4">
            <a:extLst>
              <a:ext uri="{FF2B5EF4-FFF2-40B4-BE49-F238E27FC236}">
                <a16:creationId xmlns:a16="http://schemas.microsoft.com/office/drawing/2014/main" id="{62B6CACB-314B-4204-9C97-4FF4293E1F02}"/>
              </a:ext>
            </a:extLst>
          </p:cNvPr>
          <p:cNvGraphicFramePr/>
          <p:nvPr>
            <p:extLst>
              <p:ext uri="{D42A27DB-BD31-4B8C-83A1-F6EECF244321}">
                <p14:modId xmlns:p14="http://schemas.microsoft.com/office/powerpoint/2010/main" val="1331526533"/>
              </p:ext>
            </p:extLst>
          </p:nvPr>
        </p:nvGraphicFramePr>
        <p:xfrm>
          <a:off x="653643" y="4680495"/>
          <a:ext cx="1321965" cy="259090"/>
        </p:xfrm>
        <a:graphic>
          <a:graphicData uri="http://schemas.openxmlformats.org/drawingml/2006/table">
            <a:tbl>
              <a:tblPr firstRow="1" bandRow="1">
                <a:noFill/>
              </a:tblPr>
              <a:tblGrid>
                <a:gridCol w="1321965">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bg1"/>
                          </a:solidFill>
                        </a:rPr>
                        <a:t>Mobile Application</a:t>
                      </a:r>
                      <a:endParaRPr sz="1100"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25" name="Google Shape;127;p3">
            <a:extLst>
              <a:ext uri="{FF2B5EF4-FFF2-40B4-BE49-F238E27FC236}">
                <a16:creationId xmlns:a16="http://schemas.microsoft.com/office/drawing/2014/main" id="{8AB0AEF3-C4DF-485C-9877-368EA3DD2B2D}"/>
              </a:ext>
            </a:extLst>
          </p:cNvPr>
          <p:cNvCxnSpPr>
            <a:cxnSpLocks/>
          </p:cNvCxnSpPr>
          <p:nvPr/>
        </p:nvCxnSpPr>
        <p:spPr>
          <a:xfrm>
            <a:off x="2248251" y="3881848"/>
            <a:ext cx="738230" cy="0"/>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13" name="Picture 12">
            <a:extLst>
              <a:ext uri="{FF2B5EF4-FFF2-40B4-BE49-F238E27FC236}">
                <a16:creationId xmlns:a16="http://schemas.microsoft.com/office/drawing/2014/main" id="{A754DAFB-2107-4607-850B-3480BCF0DE91}"/>
              </a:ext>
            </a:extLst>
          </p:cNvPr>
          <p:cNvPicPr>
            <a:picLocks noChangeAspect="1"/>
          </p:cNvPicPr>
          <p:nvPr/>
        </p:nvPicPr>
        <p:blipFill>
          <a:blip r:embed="rId3"/>
          <a:stretch>
            <a:fillRect/>
          </a:stretch>
        </p:blipFill>
        <p:spPr>
          <a:xfrm>
            <a:off x="3184123" y="3187816"/>
            <a:ext cx="1807327" cy="1387819"/>
          </a:xfrm>
          <a:prstGeom prst="rect">
            <a:avLst/>
          </a:prstGeom>
        </p:spPr>
      </p:pic>
      <p:graphicFrame>
        <p:nvGraphicFramePr>
          <p:cNvPr id="28" name="Google Shape;148;p4">
            <a:extLst>
              <a:ext uri="{FF2B5EF4-FFF2-40B4-BE49-F238E27FC236}">
                <a16:creationId xmlns:a16="http://schemas.microsoft.com/office/drawing/2014/main" id="{169C7679-136B-4979-B60B-8D364AA1D7A3}"/>
              </a:ext>
            </a:extLst>
          </p:cNvPr>
          <p:cNvGraphicFramePr/>
          <p:nvPr>
            <p:extLst>
              <p:ext uri="{D42A27DB-BD31-4B8C-83A1-F6EECF244321}">
                <p14:modId xmlns:p14="http://schemas.microsoft.com/office/powerpoint/2010/main" val="3487421144"/>
              </p:ext>
            </p:extLst>
          </p:nvPr>
        </p:nvGraphicFramePr>
        <p:xfrm>
          <a:off x="3377617" y="4680495"/>
          <a:ext cx="1321965" cy="259090"/>
        </p:xfrm>
        <a:graphic>
          <a:graphicData uri="http://schemas.openxmlformats.org/drawingml/2006/table">
            <a:tbl>
              <a:tblPr firstRow="1" bandRow="1">
                <a:noFill/>
              </a:tblPr>
              <a:tblGrid>
                <a:gridCol w="1321965">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bg1"/>
                          </a:solidFill>
                        </a:rPr>
                        <a:t>Soil Sampling</a:t>
                      </a:r>
                      <a:endParaRPr sz="1100"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29" name="Google Shape;127;p3">
            <a:extLst>
              <a:ext uri="{FF2B5EF4-FFF2-40B4-BE49-F238E27FC236}">
                <a16:creationId xmlns:a16="http://schemas.microsoft.com/office/drawing/2014/main" id="{6DAD3D86-FF5B-4ED2-8B7E-FE8A2FF4B398}"/>
              </a:ext>
            </a:extLst>
          </p:cNvPr>
          <p:cNvCxnSpPr>
            <a:cxnSpLocks/>
          </p:cNvCxnSpPr>
          <p:nvPr/>
        </p:nvCxnSpPr>
        <p:spPr>
          <a:xfrm>
            <a:off x="4991450" y="3847312"/>
            <a:ext cx="738230" cy="0"/>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pic>
        <p:nvPicPr>
          <p:cNvPr id="31" name="Picture 30">
            <a:extLst>
              <a:ext uri="{FF2B5EF4-FFF2-40B4-BE49-F238E27FC236}">
                <a16:creationId xmlns:a16="http://schemas.microsoft.com/office/drawing/2014/main" id="{6808AB46-BA0D-4D01-BB1E-0892656F4CAF}"/>
              </a:ext>
            </a:extLst>
          </p:cNvPr>
          <p:cNvPicPr>
            <a:picLocks noChangeAspect="1"/>
          </p:cNvPicPr>
          <p:nvPr/>
        </p:nvPicPr>
        <p:blipFill>
          <a:blip r:embed="rId4"/>
          <a:stretch>
            <a:fillRect/>
          </a:stretch>
        </p:blipFill>
        <p:spPr>
          <a:xfrm>
            <a:off x="5975255" y="3187816"/>
            <a:ext cx="1734227" cy="1387817"/>
          </a:xfrm>
          <a:prstGeom prst="rect">
            <a:avLst/>
          </a:prstGeom>
        </p:spPr>
      </p:pic>
      <p:graphicFrame>
        <p:nvGraphicFramePr>
          <p:cNvPr id="32" name="Google Shape;148;p4">
            <a:extLst>
              <a:ext uri="{FF2B5EF4-FFF2-40B4-BE49-F238E27FC236}">
                <a16:creationId xmlns:a16="http://schemas.microsoft.com/office/drawing/2014/main" id="{EC9EA806-8F25-499F-9EB6-31E1BAA9C229}"/>
              </a:ext>
            </a:extLst>
          </p:cNvPr>
          <p:cNvGraphicFramePr/>
          <p:nvPr>
            <p:extLst>
              <p:ext uri="{D42A27DB-BD31-4B8C-83A1-F6EECF244321}">
                <p14:modId xmlns:p14="http://schemas.microsoft.com/office/powerpoint/2010/main" val="53722644"/>
              </p:ext>
            </p:extLst>
          </p:nvPr>
        </p:nvGraphicFramePr>
        <p:xfrm>
          <a:off x="6181385" y="4680495"/>
          <a:ext cx="1321965" cy="259090"/>
        </p:xfrm>
        <a:graphic>
          <a:graphicData uri="http://schemas.openxmlformats.org/drawingml/2006/table">
            <a:tbl>
              <a:tblPr firstRow="1" bandRow="1">
                <a:noFill/>
              </a:tblPr>
              <a:tblGrid>
                <a:gridCol w="1321965">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bg1"/>
                          </a:solidFill>
                        </a:rPr>
                        <a:t>AI models</a:t>
                      </a:r>
                      <a:endParaRPr sz="1100" dirty="0">
                        <a:solidFill>
                          <a:schemeClr val="bg1"/>
                        </a:solidFill>
                      </a:endParaRPr>
                    </a:p>
                  </a:txBody>
                  <a:tcPr marL="91450" marR="91450" marT="45725" marB="45725">
                    <a:solidFill>
                      <a:srgbClr val="002060"/>
                    </a:solidFill>
                  </a:tcPr>
                </a:tc>
                <a:extLst>
                  <a:ext uri="{0D108BD9-81ED-4DB2-BD59-A6C34878D82A}">
                    <a16:rowId xmlns:a16="http://schemas.microsoft.com/office/drawing/2014/main" val="10000"/>
                  </a:ext>
                </a:extLst>
              </a:tr>
            </a:tbl>
          </a:graphicData>
        </a:graphic>
      </p:graphicFrame>
      <p:cxnSp>
        <p:nvCxnSpPr>
          <p:cNvPr id="33" name="Google Shape;127;p3">
            <a:extLst>
              <a:ext uri="{FF2B5EF4-FFF2-40B4-BE49-F238E27FC236}">
                <a16:creationId xmlns:a16="http://schemas.microsoft.com/office/drawing/2014/main" id="{239C031B-5FF0-47D8-9F48-12DB3DF640D0}"/>
              </a:ext>
            </a:extLst>
          </p:cNvPr>
          <p:cNvCxnSpPr>
            <a:cxnSpLocks/>
          </p:cNvCxnSpPr>
          <p:nvPr/>
        </p:nvCxnSpPr>
        <p:spPr>
          <a:xfrm flipV="1">
            <a:off x="7709482" y="3187816"/>
            <a:ext cx="1191237" cy="659496"/>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34" name="Google Shape;154;p4">
            <a:extLst>
              <a:ext uri="{FF2B5EF4-FFF2-40B4-BE49-F238E27FC236}">
                <a16:creationId xmlns:a16="http://schemas.microsoft.com/office/drawing/2014/main" id="{D2BE8256-13A1-42D4-8F06-111363139F3B}"/>
              </a:ext>
            </a:extLst>
          </p:cNvPr>
          <p:cNvSpPr/>
          <p:nvPr/>
        </p:nvSpPr>
        <p:spPr>
          <a:xfrm>
            <a:off x="9064805" y="2675904"/>
            <a:ext cx="2473552" cy="767777"/>
          </a:xfrm>
          <a:prstGeom prst="ellipse">
            <a:avLst/>
          </a:prstGeom>
          <a:solidFill>
            <a:srgbClr val="002060"/>
          </a:solidFill>
          <a:ln w="15875" cap="flat" cmpd="sng">
            <a:solidFill>
              <a:srgbClr val="B14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dirty="0">
                <a:solidFill>
                  <a:schemeClr val="lt1"/>
                </a:solidFill>
                <a:latin typeface="Libre Franklin"/>
                <a:ea typeface="Libre Franklin"/>
                <a:cs typeface="Libre Franklin"/>
                <a:sym typeface="Libre Franklin"/>
              </a:rPr>
              <a:t>Provide Report</a:t>
            </a:r>
            <a:endParaRPr sz="1400" dirty="0"/>
          </a:p>
        </p:txBody>
      </p:sp>
      <p:sp>
        <p:nvSpPr>
          <p:cNvPr id="35" name="Google Shape;156;p4">
            <a:extLst>
              <a:ext uri="{FF2B5EF4-FFF2-40B4-BE49-F238E27FC236}">
                <a16:creationId xmlns:a16="http://schemas.microsoft.com/office/drawing/2014/main" id="{FBBCDDCE-6794-48AB-84AE-4F4620C1922C}"/>
              </a:ext>
            </a:extLst>
          </p:cNvPr>
          <p:cNvSpPr/>
          <p:nvPr/>
        </p:nvSpPr>
        <p:spPr>
          <a:xfrm>
            <a:off x="9064805" y="4442635"/>
            <a:ext cx="2473552" cy="914761"/>
          </a:xfrm>
          <a:prstGeom prst="ellipse">
            <a:avLst/>
          </a:prstGeom>
          <a:solidFill>
            <a:srgbClr val="002060"/>
          </a:solidFill>
          <a:ln w="15875" cap="flat" cmpd="sng">
            <a:solidFill>
              <a:srgbClr val="B14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latin typeface="Libre Franklin"/>
                <a:sym typeface="Libre Franklin"/>
              </a:rPr>
              <a:t>Fertilizer recommendations</a:t>
            </a:r>
            <a:endParaRPr sz="1400" dirty="0"/>
          </a:p>
        </p:txBody>
      </p:sp>
      <p:cxnSp>
        <p:nvCxnSpPr>
          <p:cNvPr id="36" name="Google Shape;127;p3">
            <a:extLst>
              <a:ext uri="{FF2B5EF4-FFF2-40B4-BE49-F238E27FC236}">
                <a16:creationId xmlns:a16="http://schemas.microsoft.com/office/drawing/2014/main" id="{26AB4509-066E-4EAA-860F-AF04298CE1A2}"/>
              </a:ext>
            </a:extLst>
          </p:cNvPr>
          <p:cNvCxnSpPr>
            <a:cxnSpLocks/>
            <a:stCxn id="31" idx="3"/>
          </p:cNvCxnSpPr>
          <p:nvPr/>
        </p:nvCxnSpPr>
        <p:spPr>
          <a:xfrm>
            <a:off x="7709482" y="3881725"/>
            <a:ext cx="1191237" cy="796952"/>
          </a:xfrm>
          <a:prstGeom prst="straightConnector1">
            <a:avLst/>
          </a:prstGeom>
          <a:noFill/>
          <a:ln w="25400" cap="flat" cmpd="sng">
            <a:solidFill>
              <a:schemeClr val="bg1"/>
            </a:solidFill>
            <a:prstDash val="solid"/>
            <a:round/>
            <a:headEnd type="none" w="sm" len="sm"/>
            <a:tailEnd type="triangle" w="med" len="med"/>
          </a:ln>
          <a:effectLst>
            <a:outerShdw blurRad="38100" dist="25400" dir="2700000" algn="br" rotWithShape="0">
              <a:srgbClr val="000000">
                <a:alpha val="60000"/>
              </a:srgbClr>
            </a:outerShdw>
          </a:effectLst>
        </p:spPr>
      </p:cxnSp>
    </p:spTree>
    <p:extLst>
      <p:ext uri="{BB962C8B-B14F-4D97-AF65-F5344CB8AC3E}">
        <p14:creationId xmlns:p14="http://schemas.microsoft.com/office/powerpoint/2010/main" val="7931171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par>
                                <p:cTn id="18" presetID="16" presetClass="entr" presetSubtype="21"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par>
                                <p:cTn id="21" presetID="16" presetClass="entr" presetSubtype="2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arn(inVertical)">
                                      <p:cBhvr>
                                        <p:cTn id="28" dur="500"/>
                                        <p:tgtEl>
                                          <p:spTgt spid="29"/>
                                        </p:tgtEl>
                                      </p:cBhvr>
                                    </p:animEffect>
                                  </p:childTnLst>
                                </p:cTn>
                              </p:par>
                              <p:par>
                                <p:cTn id="29" presetID="16" presetClass="entr" presetSubtype="21"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arn(inVertical)">
                                      <p:cBhvr>
                                        <p:cTn id="31" dur="500"/>
                                        <p:tgtEl>
                                          <p:spTgt spid="31"/>
                                        </p:tgtEl>
                                      </p:cBhvr>
                                    </p:animEffect>
                                  </p:childTnLst>
                                </p:cTn>
                              </p:par>
                              <p:par>
                                <p:cTn id="32" presetID="16" presetClass="entr" presetSubtype="21"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arn(inVertical)">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arn(inVertical)">
                                      <p:cBhvr>
                                        <p:cTn id="39" dur="500"/>
                                        <p:tgtEl>
                                          <p:spTgt spid="33"/>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arn(inVertical)">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inVertical)">
                                      <p:cBhvr>
                                        <p:cTn id="47" dur="500"/>
                                        <p:tgtEl>
                                          <p:spTgt spid="36"/>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barn(inVertical)">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Literature review</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167493" y="2017467"/>
            <a:ext cx="9779182" cy="4400111"/>
          </a:xfrm>
        </p:spPr>
        <p:txBody>
          <a:bodyPr vert="horz" lIns="91440" tIns="45720" rIns="91440" bIns="45720" rtlCol="0" anchor="t">
            <a:normAutofit/>
          </a:bodyPr>
          <a:lstStyle/>
          <a:p>
            <a:pPr marL="457200" indent="-457200">
              <a:buFont typeface="Arial" panose="020B0604020202020204" pitchFamily="34" charset="0"/>
              <a:buChar char="•"/>
            </a:pPr>
            <a:r>
              <a:rPr lang="en-US" sz="1400" b="0" i="0" dirty="0">
                <a:effectLst/>
                <a:latin typeface="Arial" panose="020B0604020202020204" pitchFamily="34" charset="0"/>
              </a:rPr>
              <a:t>In the year 2014 , the author Vinay Kumar determined soil PH values by using digital image processing</a:t>
            </a:r>
            <a:br>
              <a:rPr lang="en-US" sz="1400" dirty="0"/>
            </a:br>
            <a:r>
              <a:rPr lang="en-US" sz="1400" b="0" i="0" dirty="0">
                <a:effectLst/>
                <a:latin typeface="Arial" panose="020B0604020202020204" pitchFamily="34" charset="0"/>
              </a:rPr>
              <a:t>technique. In this work fifty soil samples were collected and determined their PH values using PH meter. Digital</a:t>
            </a:r>
            <a:br>
              <a:rPr lang="en-US" sz="1400" dirty="0"/>
            </a:br>
            <a:r>
              <a:rPr lang="en-US" sz="1400" b="0" i="0" dirty="0">
                <a:effectLst/>
                <a:latin typeface="Arial" panose="020B0604020202020204" pitchFamily="34" charset="0"/>
              </a:rPr>
              <a:t>camera was used for sampling the soil images. By using below formula, PH index is calculated.</a:t>
            </a:r>
          </a:p>
          <a:p>
            <a:br>
              <a:rPr lang="en-US" sz="1400" dirty="0"/>
            </a:br>
            <a:r>
              <a:rPr lang="en-US" sz="1400" dirty="0"/>
              <a:t> 	</a:t>
            </a:r>
            <a:r>
              <a:rPr lang="en-US" sz="1400" b="0" i="0" dirty="0">
                <a:effectLst/>
                <a:latin typeface="Arial" panose="020B0604020202020204" pitchFamily="34" charset="0"/>
              </a:rPr>
              <a:t>PH Index = ( Red / Green ) / Blue </a:t>
            </a:r>
          </a:p>
          <a:p>
            <a:pPr marL="457200" indent="-457200">
              <a:buFont typeface="Arial" panose="020B0604020202020204" pitchFamily="34" charset="0"/>
              <a:buChar char="•"/>
            </a:pPr>
            <a:r>
              <a:rPr lang="en-US" sz="1400" b="0" i="0" dirty="0">
                <a:effectLst/>
                <a:latin typeface="Arial" panose="020B0604020202020204" pitchFamily="34" charset="0"/>
              </a:rPr>
              <a:t>In the year 2016 , the author CS ManikandaBabu determined physical and chemical properties of soil</a:t>
            </a:r>
            <a:br>
              <a:rPr lang="en-US" sz="1400" dirty="0"/>
            </a:br>
            <a:r>
              <a:rPr lang="en-US" sz="1400" b="0" i="0" dirty="0">
                <a:effectLst/>
                <a:latin typeface="Arial" panose="020B0604020202020204" pitchFamily="34" charset="0"/>
              </a:rPr>
              <a:t>by using digital image analysis. For soil sampling, digital camera was used. They used fractal dimension calculation using box counting method to obtain physical recognition. They determined soil PH by using RGB</a:t>
            </a:r>
            <a:br>
              <a:rPr lang="en-US" sz="1400" dirty="0"/>
            </a:br>
            <a:r>
              <a:rPr lang="en-US" sz="1400" b="0" i="0" dirty="0">
                <a:effectLst/>
                <a:latin typeface="Arial" panose="020B0604020202020204" pitchFamily="34" charset="0"/>
              </a:rPr>
              <a:t>colors. By using plane extraction method, each plane value is calculated and PH index is calculated. By using PH</a:t>
            </a:r>
            <a:br>
              <a:rPr lang="en-US" sz="1400" dirty="0"/>
            </a:br>
            <a:r>
              <a:rPr lang="en-US" sz="1400" b="0" i="0" dirty="0">
                <a:effectLst/>
                <a:latin typeface="Arial" panose="020B0604020202020204" pitchFamily="34" charset="0"/>
              </a:rPr>
              <a:t>index and color of soil, PH of soil sample was calculated.</a:t>
            </a:r>
          </a:p>
          <a:p>
            <a:pPr marL="457200" indent="-457200">
              <a:buFont typeface="Arial" panose="020B0604020202020204" pitchFamily="34" charset="0"/>
              <a:buChar char="•"/>
            </a:pPr>
            <a:r>
              <a:rPr lang="en-US" sz="1400" b="0" i="0" dirty="0">
                <a:effectLst/>
                <a:latin typeface="Arial" panose="020B0604020202020204" pitchFamily="34" charset="0"/>
              </a:rPr>
              <a:t>In the year 2019, the author </a:t>
            </a:r>
            <a:r>
              <a:rPr lang="en-US" sz="1400" b="0" i="0" dirty="0" err="1">
                <a:effectLst/>
                <a:latin typeface="Arial" panose="020B0604020202020204" pitchFamily="34" charset="0"/>
              </a:rPr>
              <a:t>Maneesha</a:t>
            </a:r>
            <a:r>
              <a:rPr lang="en-US" sz="1400" b="0" i="0" dirty="0">
                <a:effectLst/>
                <a:latin typeface="Arial" panose="020B0604020202020204" pitchFamily="34" charset="0"/>
              </a:rPr>
              <a:t> G Nair  proposed android application which was capable to use digital</a:t>
            </a:r>
            <a:br>
              <a:rPr lang="en-US" sz="1400" dirty="0"/>
            </a:br>
            <a:r>
              <a:rPr lang="en-US" sz="1400" b="0" i="0" dirty="0">
                <a:effectLst/>
                <a:latin typeface="Arial" panose="020B0604020202020204" pitchFamily="34" charset="0"/>
              </a:rPr>
              <a:t>image processing. By capturing image of soil, soil PH value was determined and crop suggestion as output. After</a:t>
            </a:r>
            <a:br>
              <a:rPr lang="en-US" sz="1400" dirty="0"/>
            </a:br>
            <a:r>
              <a:rPr lang="en-US" sz="1400" b="0" i="0" dirty="0">
                <a:effectLst/>
                <a:latin typeface="Arial" panose="020B0604020202020204" pitchFamily="34" charset="0"/>
              </a:rPr>
              <a:t>prepossessing, ,RGB values are extracted from image to calculate PH index. PH index value was compared with</a:t>
            </a:r>
            <a:br>
              <a:rPr lang="en-US" sz="1400" dirty="0"/>
            </a:br>
            <a:r>
              <a:rPr lang="en-US" sz="1400" b="0" i="0" dirty="0">
                <a:effectLst/>
                <a:latin typeface="Arial" panose="020B0604020202020204" pitchFamily="34" charset="0"/>
              </a:rPr>
              <a:t>stored PH value in databased.</a:t>
            </a:r>
          </a:p>
          <a:p>
            <a:pPr marL="457200" indent="-457200">
              <a:buFont typeface="Arial" panose="020B0604020202020204" pitchFamily="34" charset="0"/>
              <a:buChar char="•"/>
            </a:pPr>
            <a:endParaRPr lang="en-US" sz="900" b="0" i="0" dirty="0">
              <a:solidFill>
                <a:srgbClr val="5D6879"/>
              </a:solidFill>
              <a:effectLst/>
              <a:latin typeface="Lato" panose="020F0502020204030203" pitchFamily="34" charset="0"/>
            </a:endParaRPr>
          </a:p>
          <a:p>
            <a:br>
              <a:rPr lang="en-US" sz="800" b="0" i="0" dirty="0">
                <a:solidFill>
                  <a:srgbClr val="5D6879"/>
                </a:solidFill>
                <a:effectLst/>
                <a:latin typeface="Lato" panose="020F0502020204030203" pitchFamily="34" charset="0"/>
              </a:rPr>
            </a:br>
            <a:endParaRPr lang="en-US" sz="1050" b="0" i="0" dirty="0">
              <a:solidFill>
                <a:srgbClr val="5D6879"/>
              </a:solidFill>
              <a:effectLst/>
              <a:latin typeface="Lato" panose="020F0502020204030203" pitchFamily="34" charset="0"/>
            </a:endParaRPr>
          </a:p>
          <a:p>
            <a:br>
              <a:rPr lang="en-US" sz="1050" b="0" i="0" dirty="0">
                <a:solidFill>
                  <a:srgbClr val="5D6879"/>
                </a:solidFill>
                <a:effectLst/>
                <a:latin typeface="Lato" panose="020F0502020204030203" pitchFamily="34" charset="0"/>
              </a:rPr>
            </a:br>
            <a:endParaRPr lang="en-US" sz="1400" b="0" i="0" dirty="0">
              <a:effectLst/>
              <a:latin typeface="Arial" panose="020B0604020202020204" pitchFamily="34" charset="0"/>
            </a:endParaRPr>
          </a:p>
          <a:p>
            <a:pPr marL="457200" indent="-457200">
              <a:buFont typeface="Arial" panose="020B0604020202020204" pitchFamily="34" charset="0"/>
              <a:buChar char="•"/>
            </a:pPr>
            <a:endParaRPr lang="en-US" sz="1400" b="0" i="0" dirty="0">
              <a:effectLst/>
              <a:latin typeface="Arial" panose="020B0604020202020204" pitchFamily="34" charset="0"/>
            </a:endParaRPr>
          </a:p>
          <a:p>
            <a:pPr marL="457200" indent="-457200">
              <a:buFont typeface="Arial" panose="020B0604020202020204" pitchFamily="34" charset="0"/>
              <a:buChar char="•"/>
            </a:pPr>
            <a:endParaRPr lang="en-US" sz="1400" b="0" i="0" dirty="0">
              <a:effectLst/>
              <a:latin typeface="Arial" panose="020B0604020202020204" pitchFamily="34" charset="0"/>
            </a:endParaRPr>
          </a:p>
        </p:txBody>
      </p:sp>
      <p:sp>
        <p:nvSpPr>
          <p:cNvPr id="14" name="Date Placeholder 3">
            <a:extLst>
              <a:ext uri="{FF2B5EF4-FFF2-40B4-BE49-F238E27FC236}">
                <a16:creationId xmlns:a16="http://schemas.microsoft.com/office/drawing/2014/main" id="{00ABB7AE-C21A-410E-9142-CB765E489D6B}"/>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Dataset</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167493" y="2017467"/>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dirty="0"/>
              <a:t>Dataset is collected by mobile phone camera</a:t>
            </a:r>
          </a:p>
          <a:p>
            <a:pPr marL="457200" indent="-457200">
              <a:buFont typeface="Arial" panose="020B0604020202020204" pitchFamily="34" charset="0"/>
              <a:buChar char="•"/>
            </a:pPr>
            <a:r>
              <a:rPr lang="en-US" dirty="0"/>
              <a:t>Locations are </a:t>
            </a:r>
            <a:r>
              <a:rPr lang="en-US" dirty="0" err="1"/>
              <a:t>Mianwali</a:t>
            </a:r>
            <a:r>
              <a:rPr lang="en-US" dirty="0"/>
              <a:t>, </a:t>
            </a:r>
            <a:r>
              <a:rPr lang="en-US" dirty="0" err="1"/>
              <a:t>Talagang</a:t>
            </a:r>
            <a:r>
              <a:rPr lang="en-US" dirty="0"/>
              <a:t> and </a:t>
            </a:r>
            <a:r>
              <a:rPr lang="en-US" dirty="0" err="1"/>
              <a:t>Khusab</a:t>
            </a:r>
            <a:endParaRPr lang="en-US" dirty="0"/>
          </a:p>
          <a:p>
            <a:pPr marL="457200" indent="-457200">
              <a:buFont typeface="Arial" panose="020B0604020202020204" pitchFamily="34" charset="0"/>
              <a:buChar char="•"/>
            </a:pPr>
            <a:r>
              <a:rPr lang="en-US" dirty="0"/>
              <a:t>There are about 4000 soil samples with images </a:t>
            </a:r>
          </a:p>
          <a:p>
            <a:pPr marL="457200" indent="-457200">
              <a:buFont typeface="Arial" panose="020B0604020202020204" pitchFamily="34" charset="0"/>
              <a:buChar char="•"/>
            </a:pPr>
            <a:r>
              <a:rPr lang="en-US" dirty="0"/>
              <a:t>Available ground truth is 1064 soil samples with EC, P, pH and P values</a:t>
            </a:r>
          </a:p>
          <a:p>
            <a:pPr marL="457200" indent="-457200">
              <a:buFont typeface="Arial" panose="020B0604020202020204" pitchFamily="34" charset="0"/>
              <a:buChar char="•"/>
            </a:pPr>
            <a:r>
              <a:rPr lang="en-US" dirty="0"/>
              <a:t>Testing in soil laboratory is in progress</a:t>
            </a:r>
          </a:p>
          <a:p>
            <a:endParaRPr lang="en-US" dirty="0"/>
          </a:p>
        </p:txBody>
      </p:sp>
      <p:sp>
        <p:nvSpPr>
          <p:cNvPr id="8" name="Date Placeholder 3">
            <a:extLst>
              <a:ext uri="{FF2B5EF4-FFF2-40B4-BE49-F238E27FC236}">
                <a16:creationId xmlns:a16="http://schemas.microsoft.com/office/drawing/2014/main" id="{1F6C5A87-43BA-4E03-B3F2-0248D6EA8AC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417112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Preprocessing</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94751"/>
          </a:xfrm>
        </p:spPr>
        <p:txBody>
          <a:bodyPr vert="horz" lIns="91440" tIns="45720" rIns="91440" bIns="45720" rtlCol="0" anchor="t">
            <a:normAutofit/>
          </a:bodyPr>
          <a:lstStyle/>
          <a:p>
            <a:pPr marL="457200" indent="-457200">
              <a:buFont typeface="Arial" panose="020B0604020202020204" pitchFamily="34" charset="0"/>
              <a:buChar char="•"/>
            </a:pPr>
            <a:r>
              <a:rPr lang="en-US" dirty="0"/>
              <a:t>Image resizing using OpenCV</a:t>
            </a:r>
          </a:p>
          <a:p>
            <a:pPr marL="457200" indent="-457200">
              <a:buFont typeface="Arial" panose="020B0604020202020204" pitchFamily="34" charset="0"/>
              <a:buChar char="•"/>
            </a:pPr>
            <a:r>
              <a:rPr lang="en-US" dirty="0"/>
              <a:t>Extracted ROI </a:t>
            </a:r>
          </a:p>
          <a:p>
            <a:pPr marL="457200" indent="-457200">
              <a:buFont typeface="Arial" panose="020B0604020202020204" pitchFamily="34" charset="0"/>
              <a:buChar char="•"/>
            </a:pPr>
            <a:r>
              <a:rPr lang="en-US" dirty="0"/>
              <a:t>Applying sharpening kernel </a:t>
            </a:r>
          </a:p>
          <a:p>
            <a:pPr marL="457200" indent="-457200">
              <a:buFont typeface="Arial" panose="020B0604020202020204" pitchFamily="34" charset="0"/>
              <a:buChar char="•"/>
            </a:pPr>
            <a:r>
              <a:rPr lang="en-US" dirty="0"/>
              <a:t>Sharpening kernel for dealing with                                                                                                                                  blur effect and some lightening                                                                      issues</a:t>
            </a:r>
          </a:p>
        </p:txBody>
      </p:sp>
      <p:pic>
        <p:nvPicPr>
          <p:cNvPr id="6" name="Picture 5">
            <a:extLst>
              <a:ext uri="{FF2B5EF4-FFF2-40B4-BE49-F238E27FC236}">
                <a16:creationId xmlns:a16="http://schemas.microsoft.com/office/drawing/2014/main" id="{1130347F-9BFB-4321-A25D-F4D6A3BD6437}"/>
              </a:ext>
            </a:extLst>
          </p:cNvPr>
          <p:cNvPicPr>
            <a:picLocks noChangeAspect="1"/>
          </p:cNvPicPr>
          <p:nvPr/>
        </p:nvPicPr>
        <p:blipFill>
          <a:blip r:embed="rId2"/>
          <a:stretch>
            <a:fillRect/>
          </a:stretch>
        </p:blipFill>
        <p:spPr>
          <a:xfrm>
            <a:off x="7340455" y="410439"/>
            <a:ext cx="2784043" cy="4951944"/>
          </a:xfrm>
          <a:prstGeom prst="rect">
            <a:avLst/>
          </a:prstGeom>
        </p:spPr>
      </p:pic>
      <p:graphicFrame>
        <p:nvGraphicFramePr>
          <p:cNvPr id="9" name="Google Shape;148;p4">
            <a:extLst>
              <a:ext uri="{FF2B5EF4-FFF2-40B4-BE49-F238E27FC236}">
                <a16:creationId xmlns:a16="http://schemas.microsoft.com/office/drawing/2014/main" id="{2B24CB75-1502-41C8-A0D4-6EA33BAE5AEC}"/>
              </a:ext>
            </a:extLst>
          </p:cNvPr>
          <p:cNvGraphicFramePr/>
          <p:nvPr>
            <p:extLst>
              <p:ext uri="{D42A27DB-BD31-4B8C-83A1-F6EECF244321}">
                <p14:modId xmlns:p14="http://schemas.microsoft.com/office/powerpoint/2010/main" val="3319600584"/>
              </p:ext>
            </p:extLst>
          </p:nvPr>
        </p:nvGraphicFramePr>
        <p:xfrm>
          <a:off x="6958882" y="5362383"/>
          <a:ext cx="3547188" cy="259090"/>
        </p:xfrm>
        <a:graphic>
          <a:graphicData uri="http://schemas.openxmlformats.org/drawingml/2006/table">
            <a:tbl>
              <a:tblPr firstRow="1" bandRow="1">
                <a:noFill/>
              </a:tblPr>
              <a:tblGrid>
                <a:gridCol w="3547188">
                  <a:extLst>
                    <a:ext uri="{9D8B030D-6E8A-4147-A177-3AD203B41FA5}">
                      <a16:colId xmlns:a16="http://schemas.microsoft.com/office/drawing/2014/main" val="20000"/>
                    </a:ext>
                  </a:extLst>
                </a:gridCol>
              </a:tblGrid>
              <a:tr h="214206">
                <a:tc>
                  <a:txBody>
                    <a:bodyPr/>
                    <a:lstStyle/>
                    <a:p>
                      <a:pPr marL="0" marR="0" lvl="0" indent="0" algn="l" rtl="0">
                        <a:spcBef>
                          <a:spcPts val="0"/>
                        </a:spcBef>
                        <a:spcAft>
                          <a:spcPts val="0"/>
                        </a:spcAft>
                        <a:buNone/>
                      </a:pPr>
                      <a:r>
                        <a:rPr lang="en-US" sz="1100" dirty="0">
                          <a:solidFill>
                            <a:schemeClr val="tx1"/>
                          </a:solidFill>
                        </a:rPr>
                        <a:t>Fig: Extracting ROI and applying sharpening kernel</a:t>
                      </a:r>
                      <a:endParaRPr sz="1100" dirty="0">
                        <a:solidFill>
                          <a:schemeClr val="tx1"/>
                        </a:solidFill>
                      </a:endParaRPr>
                    </a:p>
                  </a:txBody>
                  <a:tcPr marL="91450" marR="91450" marT="45725" marB="45725">
                    <a:solidFill>
                      <a:schemeClr val="bg1"/>
                    </a:solidFill>
                  </a:tcPr>
                </a:tc>
                <a:extLst>
                  <a:ext uri="{0D108BD9-81ED-4DB2-BD59-A6C34878D82A}">
                    <a16:rowId xmlns:a16="http://schemas.microsoft.com/office/drawing/2014/main" val="10000"/>
                  </a:ext>
                </a:extLst>
              </a:tr>
            </a:tbl>
          </a:graphicData>
        </a:graphic>
      </p:graphicFrame>
      <p:sp>
        <p:nvSpPr>
          <p:cNvPr id="10" name="Date Placeholder 3">
            <a:extLst>
              <a:ext uri="{FF2B5EF4-FFF2-40B4-BE49-F238E27FC236}">
                <a16:creationId xmlns:a16="http://schemas.microsoft.com/office/drawing/2014/main" id="{FE37A600-9909-48C7-811B-BDD10C4BA992}"/>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158863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Features Extraction </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dirty="0"/>
              <a:t>Calculation of pH Indexes</a:t>
            </a:r>
          </a:p>
          <a:p>
            <a:r>
              <a:rPr lang="en-US" dirty="0"/>
              <a:t>	pH Index = (Red / Green) / Blue</a:t>
            </a:r>
          </a:p>
          <a:p>
            <a:pPr marL="457200" indent="-457200">
              <a:buFont typeface="Arial" panose="020B0604020202020204" pitchFamily="34" charset="0"/>
              <a:buChar char="•"/>
            </a:pPr>
            <a:r>
              <a:rPr lang="en-US" dirty="0"/>
              <a:t>Calculation using experimentation based formula</a:t>
            </a:r>
          </a:p>
          <a:p>
            <a:r>
              <a:rPr lang="en-US" dirty="0"/>
              <a:t>	Formula = Red + Green + Blue</a:t>
            </a:r>
          </a:p>
        </p:txBody>
      </p:sp>
      <p:sp>
        <p:nvSpPr>
          <p:cNvPr id="10" name="Date Placeholder 3">
            <a:extLst>
              <a:ext uri="{FF2B5EF4-FFF2-40B4-BE49-F238E27FC236}">
                <a16:creationId xmlns:a16="http://schemas.microsoft.com/office/drawing/2014/main" id="{46CBFF39-EAD4-484B-9AED-698478A8361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spTree>
    <p:extLst>
      <p:ext uri="{BB962C8B-B14F-4D97-AF65-F5344CB8AC3E}">
        <p14:creationId xmlns:p14="http://schemas.microsoft.com/office/powerpoint/2010/main" val="306302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202954" y="-409962"/>
            <a:ext cx="9779183" cy="1325563"/>
          </a:xfrm>
        </p:spPr>
        <p:txBody>
          <a:bodyPr/>
          <a:lstStyle/>
          <a:p>
            <a:r>
              <a:rPr lang="en-US" dirty="0"/>
              <a:t>Discretization </a:t>
            </a: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Soil analysis using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12" name="Content Placeholder 2">
            <a:extLst>
              <a:ext uri="{FF2B5EF4-FFF2-40B4-BE49-F238E27FC236}">
                <a16:creationId xmlns:a16="http://schemas.microsoft.com/office/drawing/2014/main" id="{B233DAEC-9C91-411F-9ECF-89537C0A9CD7}"/>
              </a:ext>
            </a:extLst>
          </p:cNvPr>
          <p:cNvSpPr>
            <a:spLocks noGrp="1"/>
          </p:cNvSpPr>
          <p:nvPr>
            <p:ph idx="1"/>
          </p:nvPr>
        </p:nvSpPr>
        <p:spPr>
          <a:xfrm>
            <a:off x="1231509" y="2034245"/>
            <a:ext cx="9779182" cy="3655969"/>
          </a:xfrm>
        </p:spPr>
        <p:txBody>
          <a:bodyPr vert="horz" lIns="91440" tIns="45720" rIns="91440" bIns="45720" rtlCol="0" anchor="t">
            <a:normAutofit/>
          </a:bodyPr>
          <a:lstStyle/>
          <a:p>
            <a:pPr marL="457200" indent="-457200">
              <a:buFont typeface="Arial" panose="020B0604020202020204" pitchFamily="34" charset="0"/>
              <a:buChar char="•"/>
            </a:pPr>
            <a:r>
              <a:rPr lang="en-US" sz="2400" dirty="0"/>
              <a:t>By using soil laboratory                                                                                                                                                manual</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dirty="0"/>
          </a:p>
        </p:txBody>
      </p:sp>
      <p:sp>
        <p:nvSpPr>
          <p:cNvPr id="10" name="Date Placeholder 3">
            <a:extLst>
              <a:ext uri="{FF2B5EF4-FFF2-40B4-BE49-F238E27FC236}">
                <a16:creationId xmlns:a16="http://schemas.microsoft.com/office/drawing/2014/main" id="{46CBFF39-EAD4-484B-9AED-698478A83618}"/>
              </a:ext>
            </a:extLst>
          </p:cNvPr>
          <p:cNvSpPr txBox="1">
            <a:spLocks/>
          </p:cNvSpPr>
          <p:nvPr/>
        </p:nvSpPr>
        <p:spPr>
          <a:xfrm>
            <a:off x="3810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1/27/2022</a:t>
            </a:r>
          </a:p>
        </p:txBody>
      </p:sp>
      <p:pic>
        <p:nvPicPr>
          <p:cNvPr id="4" name="Picture 3">
            <a:extLst>
              <a:ext uri="{FF2B5EF4-FFF2-40B4-BE49-F238E27FC236}">
                <a16:creationId xmlns:a16="http://schemas.microsoft.com/office/drawing/2014/main" id="{D31E8B7E-910A-41FC-9A79-20F951E701B2}"/>
              </a:ext>
            </a:extLst>
          </p:cNvPr>
          <p:cNvPicPr>
            <a:picLocks noChangeAspect="1"/>
          </p:cNvPicPr>
          <p:nvPr/>
        </p:nvPicPr>
        <p:blipFill>
          <a:blip r:embed="rId2"/>
          <a:stretch>
            <a:fillRect/>
          </a:stretch>
        </p:blipFill>
        <p:spPr>
          <a:xfrm>
            <a:off x="5114925" y="915601"/>
            <a:ext cx="5736578" cy="5026797"/>
          </a:xfrm>
          <a:prstGeom prst="rect">
            <a:avLst/>
          </a:prstGeom>
        </p:spPr>
      </p:pic>
    </p:spTree>
    <p:extLst>
      <p:ext uri="{BB962C8B-B14F-4D97-AF65-F5344CB8AC3E}">
        <p14:creationId xmlns:p14="http://schemas.microsoft.com/office/powerpoint/2010/main" val="1462777118"/>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346</TotalTime>
  <Words>1024</Words>
  <Application>Microsoft Office PowerPoint</Application>
  <PresentationFormat>Widescreen</PresentationFormat>
  <Paragraphs>228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Libre Franklin</vt:lpstr>
      <vt:lpstr>Tenorite</vt:lpstr>
      <vt:lpstr>Office Theme</vt:lpstr>
      <vt:lpstr>Soil analysis using machine learning</vt:lpstr>
      <vt:lpstr>Agenda</vt:lpstr>
      <vt:lpstr>Problem Statement</vt:lpstr>
      <vt:lpstr>Solution</vt:lpstr>
      <vt:lpstr>Literature review</vt:lpstr>
      <vt:lpstr>Dataset</vt:lpstr>
      <vt:lpstr>Preprocessing</vt:lpstr>
      <vt:lpstr>Features Extraction </vt:lpstr>
      <vt:lpstr>Discretization </vt:lpstr>
      <vt:lpstr>Methodology</vt:lpstr>
      <vt:lpstr>Areas of growth</vt:lpstr>
      <vt:lpstr>Business opportunities are like buses. There's always another one coming.</vt:lpstr>
      <vt:lpstr>Meet our team</vt:lpstr>
      <vt:lpstr>The full team</vt:lpstr>
      <vt:lpstr>Plan for product launch </vt:lpstr>
      <vt:lpstr>Timeline </vt:lpstr>
      <vt:lpstr>Areas of focus</vt:lpstr>
      <vt:lpstr>How we get there</vt:lpstr>
      <vt:lpstr>Summary </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Analysis using machine learning</dc:title>
  <dc:creator>Mahmood Yousaf</dc:creator>
  <cp:lastModifiedBy>Mahmood Yousaf</cp:lastModifiedBy>
  <cp:revision>23</cp:revision>
  <dcterms:created xsi:type="dcterms:W3CDTF">2022-01-25T07:34:40Z</dcterms:created>
  <dcterms:modified xsi:type="dcterms:W3CDTF">2022-01-25T13:20:42Z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